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6"/>
  </p:notesMasterIdLst>
  <p:handoutMasterIdLst>
    <p:handoutMasterId r:id="rId7"/>
  </p:handoutMasterIdLst>
  <p:sldIdLst>
    <p:sldId id="256" r:id="rId2"/>
    <p:sldId id="290" r:id="rId3"/>
    <p:sldId id="298" r:id="rId4"/>
    <p:sldId id="278" r:id="rId5"/>
  </p:sldIdLst>
  <p:sldSz cx="9144000" cy="6858000" type="screen4x3"/>
  <p:notesSz cx="7031038" cy="101631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418AB3"/>
    <a:srgbClr val="CCFFFF"/>
    <a:srgbClr val="FFFF99"/>
    <a:srgbClr val="FFFF00"/>
    <a:srgbClr val="FF5050"/>
    <a:srgbClr val="FFCCFF"/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7" d="100"/>
          <a:sy n="77" d="100"/>
        </p:scale>
        <p:origin x="-11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6308" cy="508396"/>
          </a:xfrm>
          <a:prstGeom prst="rect">
            <a:avLst/>
          </a:prstGeom>
        </p:spPr>
        <p:txBody>
          <a:bodyPr vert="horz" lIns="91169" tIns="45586" rIns="91169" bIns="455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83150" y="1"/>
            <a:ext cx="3046307" cy="508396"/>
          </a:xfrm>
          <a:prstGeom prst="rect">
            <a:avLst/>
          </a:prstGeom>
        </p:spPr>
        <p:txBody>
          <a:bodyPr vert="horz" lIns="91169" tIns="45586" rIns="91169" bIns="4558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653197"/>
            <a:ext cx="3046308" cy="508395"/>
          </a:xfrm>
          <a:prstGeom prst="rect">
            <a:avLst/>
          </a:prstGeom>
        </p:spPr>
        <p:txBody>
          <a:bodyPr vert="horz" lIns="91169" tIns="45586" rIns="91169" bIns="455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83150" y="9653197"/>
            <a:ext cx="3046307" cy="508395"/>
          </a:xfrm>
          <a:prstGeom prst="rect">
            <a:avLst/>
          </a:prstGeom>
        </p:spPr>
        <p:txBody>
          <a:bodyPr vert="horz" lIns="91169" tIns="45586" rIns="91169" bIns="45586" rtlCol="0" anchor="b"/>
          <a:lstStyle>
            <a:lvl1pPr algn="r">
              <a:defRPr sz="1200"/>
            </a:lvl1pPr>
          </a:lstStyle>
          <a:p>
            <a:fld id="{484D8471-B942-472C-A0C5-0222B4E428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5829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6308" cy="508396"/>
          </a:xfrm>
          <a:prstGeom prst="rect">
            <a:avLst/>
          </a:prstGeom>
        </p:spPr>
        <p:txBody>
          <a:bodyPr vert="horz" lIns="91169" tIns="45586" rIns="91169" bIns="455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83150" y="1"/>
            <a:ext cx="3046307" cy="508396"/>
          </a:xfrm>
          <a:prstGeom prst="rect">
            <a:avLst/>
          </a:prstGeom>
        </p:spPr>
        <p:txBody>
          <a:bodyPr vert="horz" lIns="91169" tIns="45586" rIns="91169" bIns="4558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762000"/>
            <a:ext cx="5083175" cy="3811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9" tIns="45586" rIns="91169" bIns="4558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2631" y="4827390"/>
            <a:ext cx="5625780" cy="4573983"/>
          </a:xfrm>
          <a:prstGeom prst="rect">
            <a:avLst/>
          </a:prstGeom>
        </p:spPr>
        <p:txBody>
          <a:bodyPr vert="horz" lIns="91169" tIns="45586" rIns="91169" bIns="4558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653197"/>
            <a:ext cx="3046308" cy="508395"/>
          </a:xfrm>
          <a:prstGeom prst="rect">
            <a:avLst/>
          </a:prstGeom>
        </p:spPr>
        <p:txBody>
          <a:bodyPr vert="horz" lIns="91169" tIns="45586" rIns="91169" bIns="455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83150" y="9653197"/>
            <a:ext cx="3046307" cy="508395"/>
          </a:xfrm>
          <a:prstGeom prst="rect">
            <a:avLst/>
          </a:prstGeom>
        </p:spPr>
        <p:txBody>
          <a:bodyPr vert="horz" lIns="91169" tIns="45586" rIns="91169" bIns="45586" rtlCol="0" anchor="b"/>
          <a:lstStyle>
            <a:lvl1pPr algn="r">
              <a:defRPr sz="1200"/>
            </a:lvl1pPr>
          </a:lstStyle>
          <a:p>
            <a:fld id="{A31A19F7-BA90-43B5-ACB7-80D8966835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4429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19F7-BA90-43B5-ACB7-80D8966835A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5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0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80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59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8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38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4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29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09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71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07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95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30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0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8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52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95F4A0-C79D-4150-AAA9-059E8F6A6B13}" type="datetimeFigureOut">
              <a:rPr kumimoji="1" lang="ja-JP" altLang="en-US" smtClean="0"/>
              <a:pPr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B50759-C875-4FA4-879C-C8FEEECE5B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76" y="952002"/>
            <a:ext cx="6351061" cy="420530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51520" y="277679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調布市と木島平村の姉妹都市について</a:t>
            </a:r>
            <a:endParaRPr lang="ja-JP" altLang="en-US" sz="36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95736" y="5185297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湯本木島平村長（当時）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7249" y="520039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金子調布市長</a:t>
            </a:r>
            <a:r>
              <a:rPr kumimoji="1" lang="ja-JP" altLang="en-US" sz="1600" dirty="0" smtClean="0"/>
              <a:t>（当時）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" t="3682" r="10299" b="5426"/>
          <a:stretch/>
        </p:blipFill>
        <p:spPr>
          <a:xfrm rot="5400000">
            <a:off x="1259632" y="1097359"/>
            <a:ext cx="6696744" cy="4824537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3203848" y="1844824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3275856" y="4869160"/>
            <a:ext cx="18722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5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251520" y="260648"/>
            <a:ext cx="8733656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◆交流の経過</a:t>
            </a:r>
            <a:endParaRPr lang="ja-JP" altLang="en-US" sz="28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11560" y="620688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　</a:t>
            </a:r>
            <a:r>
              <a:rPr lang="ja-JP" altLang="en-US" dirty="0" smtClean="0"/>
              <a:t>調布市と長野県木島平村は教育、文化、スポーツ、産業など広く交流を行い、住民相互のふれあいを深めながら、両市村の発展を図ることを目指して、昭和</a:t>
            </a:r>
            <a:r>
              <a:rPr lang="en-US" altLang="ja-JP" dirty="0" smtClean="0"/>
              <a:t>60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日に姉妹都市盟約を結びました。同じ年、調布市は木島平スキー場内に保養施設「調布市木島平山荘」を開館し、この施設を拠点として姉妹都市の交流を図ってきました。</a:t>
            </a:r>
          </a:p>
          <a:p>
            <a:r>
              <a:rPr lang="ja-JP" altLang="en-US" dirty="0" smtClean="0"/>
              <a:t>　施設の老朽化により、木島平山荘は平成</a:t>
            </a:r>
            <a:r>
              <a:rPr lang="en-US" altLang="ja-JP" dirty="0" smtClean="0"/>
              <a:t>23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月に閉鎖されましたが、多くの調布市民の皆様が木島平村を訪れていただけるよう、木島平村に調布市民が宿泊する際の費用を助成する「姉妹都市・宿泊費助成制度」を行っています。</a:t>
            </a:r>
          </a:p>
          <a:p>
            <a:r>
              <a:rPr lang="ja-JP" altLang="en-US" dirty="0" smtClean="0"/>
              <a:t>　また</a:t>
            </a:r>
            <a:r>
              <a:rPr lang="ja-JP" altLang="en-US" dirty="0"/>
              <a:t>、京王線</a:t>
            </a:r>
            <a:r>
              <a:rPr lang="ja-JP" altLang="en-US" dirty="0" smtClean="0"/>
              <a:t>調布駅から徒歩</a:t>
            </a:r>
            <a:r>
              <a:rPr lang="ja-JP" altLang="en-US" dirty="0"/>
              <a:t>１</a:t>
            </a:r>
            <a:r>
              <a:rPr lang="ja-JP" altLang="en-US" dirty="0" smtClean="0"/>
              <a:t>分</a:t>
            </a:r>
            <a:r>
              <a:rPr lang="ja-JP" altLang="en-US" dirty="0"/>
              <a:t>の距離にある調布銀座商栄会ゆうゆうロード内</a:t>
            </a:r>
            <a:r>
              <a:rPr lang="ja-JP" altLang="en-US" dirty="0" smtClean="0"/>
              <a:t>に、木島平村</a:t>
            </a:r>
            <a:r>
              <a:rPr lang="ja-JP" altLang="en-US" dirty="0"/>
              <a:t>アンテナショップ「調布</a:t>
            </a:r>
            <a:r>
              <a:rPr lang="en-US" altLang="ja-JP" dirty="0"/>
              <a:t>&amp;</a:t>
            </a:r>
            <a:r>
              <a:rPr lang="ja-JP" altLang="en-US" dirty="0"/>
              <a:t>木島平食の駅　新鮮屋</a:t>
            </a:r>
            <a:r>
              <a:rPr lang="ja-JP" altLang="en-US" dirty="0" smtClean="0"/>
              <a:t>」を平成</a:t>
            </a:r>
            <a:r>
              <a:rPr lang="en-US" altLang="ja-JP" dirty="0"/>
              <a:t>15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</a:t>
            </a:r>
            <a:r>
              <a:rPr lang="ja-JP" altLang="en-US" dirty="0" smtClean="0"/>
              <a:t>に開設し、安心</a:t>
            </a:r>
            <a:r>
              <a:rPr lang="ja-JP" altLang="en-US" dirty="0"/>
              <a:t>・安全な木島平村の</a:t>
            </a:r>
            <a:r>
              <a:rPr lang="ja-JP" altLang="en-US" dirty="0" smtClean="0"/>
              <a:t>特産品や農産物</a:t>
            </a:r>
            <a:r>
              <a:rPr lang="ja-JP" altLang="en-US" dirty="0"/>
              <a:t>を販売するとともに、</a:t>
            </a:r>
            <a:r>
              <a:rPr lang="ja-JP" altLang="en-US" dirty="0" smtClean="0"/>
              <a:t>木島平村の</a:t>
            </a:r>
            <a:r>
              <a:rPr lang="ja-JP" altLang="en-US" dirty="0"/>
              <a:t>最新情報を提供しています。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37320" y="4549676"/>
            <a:ext cx="834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4220617"/>
            <a:ext cx="8733656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◆どうして姉妹都市になったの？</a:t>
            </a:r>
            <a:endParaRPr lang="ja-JP" altLang="en-US" sz="28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11560" y="4652665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　姉妹都市盟約を結んだ昭和の終わりごろは、東京など大都市への人口集中が問題になっており、国としても「都市と地方の交流」を進めている時期でした。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そんなとき、姉妹都市交流をしていただける都市を探していた木島平村に、初めに興味を持っていただいたのが</a:t>
            </a:r>
            <a:r>
              <a:rPr lang="ja-JP" altLang="en-US" dirty="0" smtClean="0"/>
              <a:t>調布市</a:t>
            </a:r>
            <a:r>
              <a:rPr lang="ja-JP" altLang="en-US" dirty="0"/>
              <a:t>でした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現在では、都市と農村交流の先駆けとして、また、住民同士の活発な交流など、姉妹都市交流の優等生として知られています。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7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9180" y="494670"/>
            <a:ext cx="79928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>
                <a:latin typeface="+mj-ea"/>
                <a:ea typeface="+mj-ea"/>
              </a:rPr>
              <a:t>【</a:t>
            </a:r>
            <a:r>
              <a:rPr lang="ja-JP" altLang="en-US" sz="2000" b="1" u="sng" dirty="0" smtClean="0">
                <a:latin typeface="+mj-ea"/>
                <a:ea typeface="+mj-ea"/>
              </a:rPr>
              <a:t>木島平⇒調布</a:t>
            </a:r>
            <a:r>
              <a:rPr lang="en-US" altLang="ja-JP" sz="2000" b="1" u="sng" dirty="0" smtClean="0">
                <a:latin typeface="+mj-ea"/>
                <a:ea typeface="+mj-ea"/>
              </a:rPr>
              <a:t>】</a:t>
            </a:r>
          </a:p>
          <a:p>
            <a:r>
              <a:rPr lang="ja-JP" altLang="en-US" sz="2000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・役場職員１名が調布市役所</a:t>
            </a:r>
            <a:r>
              <a:rPr lang="ja-JP" altLang="en-US" dirty="0" smtClean="0">
                <a:latin typeface="+mj-ea"/>
                <a:ea typeface="+mj-ea"/>
              </a:rPr>
              <a:t>で派遣されています</a:t>
            </a:r>
            <a:r>
              <a:rPr lang="ja-JP" altLang="en-US" dirty="0" smtClean="0">
                <a:latin typeface="+mj-ea"/>
                <a:ea typeface="+mj-ea"/>
              </a:rPr>
              <a:t>（姉妹都市交流推進員）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・新鮮屋の</a:t>
            </a:r>
            <a:r>
              <a:rPr lang="ja-JP" altLang="en-US" dirty="0" smtClean="0">
                <a:latin typeface="+mj-ea"/>
                <a:ea typeface="+mj-ea"/>
              </a:rPr>
              <a:t>運営を行っています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・農業祭や商工祭等へ出店しています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・</a:t>
            </a:r>
            <a:r>
              <a:rPr lang="ja-JP" altLang="en-US" dirty="0" smtClean="0">
                <a:latin typeface="+mj-ea"/>
                <a:ea typeface="+mj-ea"/>
              </a:rPr>
              <a:t>深大寺でのイベントを行っていま</a:t>
            </a:r>
            <a:r>
              <a:rPr lang="ja-JP" altLang="en-US" dirty="0">
                <a:latin typeface="+mj-ea"/>
                <a:ea typeface="+mj-ea"/>
              </a:rPr>
              <a:t>す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（</a:t>
            </a:r>
            <a:r>
              <a:rPr lang="ja-JP" altLang="en-US" dirty="0">
                <a:latin typeface="+mj-ea"/>
                <a:ea typeface="+mj-ea"/>
              </a:rPr>
              <a:t>お田植え、稲刈り、そば</a:t>
            </a:r>
            <a:r>
              <a:rPr lang="ja-JP" altLang="en-US" dirty="0" smtClean="0">
                <a:latin typeface="+mj-ea"/>
                <a:ea typeface="+mj-ea"/>
              </a:rPr>
              <a:t>まつり</a:t>
            </a:r>
            <a:r>
              <a:rPr lang="ja-JP" altLang="en-US" dirty="0">
                <a:latin typeface="+mj-ea"/>
                <a:ea typeface="+mj-ea"/>
              </a:rPr>
              <a:t>）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・木島平の文化を知る「木島平フェスタ」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　・</a:t>
            </a:r>
            <a:r>
              <a:rPr lang="ja-JP" altLang="en-US" dirty="0">
                <a:latin typeface="+mj-ea"/>
                <a:ea typeface="+mj-ea"/>
              </a:rPr>
              <a:t>調布花火大会</a:t>
            </a:r>
            <a:r>
              <a:rPr lang="ja-JP" altLang="en-US" dirty="0" smtClean="0">
                <a:latin typeface="+mj-ea"/>
                <a:ea typeface="+mj-ea"/>
              </a:rPr>
              <a:t>ツアーを行っています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・住民スポーツ交流（野球、フットサル等）</a:t>
            </a:r>
            <a:endParaRPr lang="en-US" altLang="ja-JP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3663022"/>
            <a:ext cx="5652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>
                <a:latin typeface="+mj-ea"/>
                <a:ea typeface="+mj-ea"/>
              </a:rPr>
              <a:t>【</a:t>
            </a:r>
            <a:r>
              <a:rPr lang="ja-JP" altLang="en-US" sz="2000" b="1" u="sng" dirty="0" smtClean="0">
                <a:latin typeface="+mj-ea"/>
                <a:ea typeface="+mj-ea"/>
              </a:rPr>
              <a:t>調布⇒木島平</a:t>
            </a:r>
            <a:r>
              <a:rPr lang="en-US" altLang="ja-JP" sz="2000" b="1" u="sng" dirty="0" smtClean="0">
                <a:latin typeface="+mj-ea"/>
                <a:ea typeface="+mj-ea"/>
              </a:rPr>
              <a:t>】</a:t>
            </a:r>
          </a:p>
          <a:p>
            <a:r>
              <a:rPr kumimoji="1" lang="ja-JP" altLang="en-US" sz="2000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・姉妹都市交流ツアーを行っています（市民）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・木島平村夏まつりに参加しています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・村のスポーツフェスティバルへの参加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・市内全中学校の</a:t>
            </a:r>
            <a:r>
              <a:rPr lang="ja-JP" altLang="en-US" dirty="0">
                <a:latin typeface="+mj-ea"/>
                <a:ea typeface="+mj-ea"/>
              </a:rPr>
              <a:t>移動</a:t>
            </a:r>
            <a:r>
              <a:rPr lang="ja-JP" altLang="en-US" dirty="0" smtClean="0">
                <a:latin typeface="+mj-ea"/>
                <a:ea typeface="+mj-ea"/>
              </a:rPr>
              <a:t>教室開催（スキー体験）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・姉妹都市交流補助金制度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・姉妹都市指定宿制度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（調布山荘の廃止をうけて）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　・調布・木島平交流クラブの運営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" y="3888053"/>
            <a:ext cx="3365198" cy="22322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3" y="1258872"/>
            <a:ext cx="3463067" cy="2314144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79511" y="44624"/>
            <a:ext cx="8601529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◆姉妹都市交流活動（一例）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54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1895</TotalTime>
  <Words>51</Words>
  <Application>Microsoft Office PowerPoint</Application>
  <PresentationFormat>画面に合わせる (4:3)</PresentationFormat>
  <Paragraphs>31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しずく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地区づくり懇談会</dc:title>
  <dc:creator>H21-13</dc:creator>
  <cp:lastModifiedBy>H23-04</cp:lastModifiedBy>
  <cp:revision>182</cp:revision>
  <cp:lastPrinted>2017-11-13T14:08:57Z</cp:lastPrinted>
  <dcterms:created xsi:type="dcterms:W3CDTF">2014-06-06T04:31:44Z</dcterms:created>
  <dcterms:modified xsi:type="dcterms:W3CDTF">2019-02-04T01:46:50Z</dcterms:modified>
</cp:coreProperties>
</file>