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7" r:id="rId5"/>
    <p:sldId id="262" r:id="rId6"/>
  </p:sldIdLst>
  <p:sldSz cx="6858000" cy="9906000" type="A4"/>
  <p:notesSz cx="7034213" cy="10164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B9686C-40C0-4B3C-A600-3FD586039E9B}" v="4" dt="2023-04-19T01:28:28.8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p:scale>
          <a:sx n="100" d="100"/>
          <a:sy n="100" d="100"/>
        </p:scale>
        <p:origin x="1218" y="-27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5778"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2023/5/16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2023/5/16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2023/5/16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889"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a:t>図を追加</a:t>
            </a:r>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7372D545-8467-428C-B4B7-668AFE11EB3F}" type="datetimeFigureOut">
              <a:rPr kumimoji="1" lang="ja-JP" altLang="en-US" smtClean="0"/>
              <a:t>2023/5/16</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2534435" y="9436082"/>
            <a:ext cx="3411231" cy="246436"/>
            <a:chOff x="-314392" y="11645738"/>
            <a:chExt cx="2876407" cy="214417"/>
          </a:xfrm>
        </p:grpSpPr>
        <p:sp>
          <p:nvSpPr>
            <p:cNvPr id="4" name="正方形/長方形 3"/>
            <p:cNvSpPr/>
            <p:nvPr/>
          </p:nvSpPr>
          <p:spPr>
            <a:xfrm>
              <a:off x="-314392" y="11645738"/>
              <a:ext cx="2521136" cy="203200"/>
            </a:xfrm>
            <a:prstGeom prst="rect">
              <a:avLst/>
            </a:prstGeom>
            <a:no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a:xfrm>
              <a:off x="2206743" y="11645738"/>
              <a:ext cx="355272" cy="214417"/>
            </a:xfrm>
            <a:prstGeom prst="rect">
              <a:avLst/>
            </a:prstGeom>
            <a:solidFill>
              <a:schemeClr val="accent6"/>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0" name="グループ化 9"/>
            <p:cNvGrpSpPr/>
            <p:nvPr/>
          </p:nvGrpSpPr>
          <p:grpSpPr>
            <a:xfrm rot="21404599">
              <a:off x="2299730" y="11675091"/>
              <a:ext cx="186986" cy="128588"/>
              <a:chOff x="2131354" y="11618362"/>
              <a:chExt cx="186986" cy="128588"/>
            </a:xfrm>
          </p:grpSpPr>
          <p:sp>
            <p:nvSpPr>
              <p:cNvPr id="8" name="ドーナツ 7"/>
              <p:cNvSpPr/>
              <p:nvPr/>
            </p:nvSpPr>
            <p:spPr>
              <a:xfrm>
                <a:off x="2131354" y="11618362"/>
                <a:ext cx="128588" cy="128588"/>
              </a:xfrm>
              <a:prstGeom prst="donut">
                <a:avLst>
                  <a:gd name="adj" fmla="val 5202"/>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rot="2217582">
                <a:off x="2228340" y="11716741"/>
                <a:ext cx="90000" cy="2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86" name="角丸四角形 85">
            <a:extLst>
              <a:ext uri="{FF2B5EF4-FFF2-40B4-BE49-F238E27FC236}">
                <a16:creationId xmlns:a16="http://schemas.microsoft.com/office/drawing/2014/main" id="{D98881BD-12E2-304D-90AB-CF1D100EE236}"/>
              </a:ext>
            </a:extLst>
          </p:cNvPr>
          <p:cNvSpPr/>
          <p:nvPr/>
        </p:nvSpPr>
        <p:spPr>
          <a:xfrm>
            <a:off x="435129" y="6766626"/>
            <a:ext cx="6079034" cy="477450"/>
          </a:xfrm>
          <a:prstGeom prst="roundRect">
            <a:avLst>
              <a:gd name="adj" fmla="val 10638"/>
            </a:avLst>
          </a:prstGeom>
          <a:noFill/>
          <a:ln w="3175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83" name="グループ化 82">
            <a:extLst>
              <a:ext uri="{FF2B5EF4-FFF2-40B4-BE49-F238E27FC236}">
                <a16:creationId xmlns:a16="http://schemas.microsoft.com/office/drawing/2014/main" id="{DDA09DE8-112E-E14E-80E4-F6E864BCC97E}"/>
              </a:ext>
            </a:extLst>
          </p:cNvPr>
          <p:cNvGrpSpPr/>
          <p:nvPr/>
        </p:nvGrpSpPr>
        <p:grpSpPr>
          <a:xfrm>
            <a:off x="401371" y="6338435"/>
            <a:ext cx="5883809" cy="354855"/>
            <a:chOff x="504681" y="2599570"/>
            <a:chExt cx="5883809" cy="422158"/>
          </a:xfrm>
        </p:grpSpPr>
        <p:sp>
          <p:nvSpPr>
            <p:cNvPr id="84" name="正方形/長方形 83">
              <a:extLst>
                <a:ext uri="{FF2B5EF4-FFF2-40B4-BE49-F238E27FC236}">
                  <a16:creationId xmlns:a16="http://schemas.microsoft.com/office/drawing/2014/main" id="{011039DB-282E-AC41-B99A-1C60D5CDF97E}"/>
                </a:ext>
              </a:extLst>
            </p:cNvPr>
            <p:cNvSpPr/>
            <p:nvPr/>
          </p:nvSpPr>
          <p:spPr>
            <a:xfrm>
              <a:off x="504682" y="2599570"/>
              <a:ext cx="5883808" cy="42215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85" name="正方形/長方形 84">
              <a:extLst>
                <a:ext uri="{FF2B5EF4-FFF2-40B4-BE49-F238E27FC236}">
                  <a16:creationId xmlns:a16="http://schemas.microsoft.com/office/drawing/2014/main" id="{E5245315-62E9-C542-8176-31672C8E26F5}"/>
                </a:ext>
              </a:extLst>
            </p:cNvPr>
            <p:cNvSpPr/>
            <p:nvPr/>
          </p:nvSpPr>
          <p:spPr>
            <a:xfrm>
              <a:off x="504681" y="2599570"/>
              <a:ext cx="118462" cy="42215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sp>
        <p:nvSpPr>
          <p:cNvPr id="82" name="正方形/長方形 81">
            <a:extLst>
              <a:ext uri="{FF2B5EF4-FFF2-40B4-BE49-F238E27FC236}">
                <a16:creationId xmlns:a16="http://schemas.microsoft.com/office/drawing/2014/main" id="{C484251E-BFBE-104A-90BC-809AFA0B3D66}"/>
              </a:ext>
            </a:extLst>
          </p:cNvPr>
          <p:cNvSpPr/>
          <p:nvPr/>
        </p:nvSpPr>
        <p:spPr>
          <a:xfrm>
            <a:off x="401371" y="8092747"/>
            <a:ext cx="6112467" cy="12356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17" name="グループ化 16">
            <a:extLst>
              <a:ext uri="{FF2B5EF4-FFF2-40B4-BE49-F238E27FC236}">
                <a16:creationId xmlns:a16="http://schemas.microsoft.com/office/drawing/2014/main" id="{642AA269-7918-7D46-8F25-CC61B5B61C4A}"/>
              </a:ext>
            </a:extLst>
          </p:cNvPr>
          <p:cNvGrpSpPr/>
          <p:nvPr/>
        </p:nvGrpSpPr>
        <p:grpSpPr>
          <a:xfrm>
            <a:off x="401371" y="2416121"/>
            <a:ext cx="5883809" cy="354855"/>
            <a:chOff x="504681" y="2599570"/>
            <a:chExt cx="5883809" cy="422158"/>
          </a:xfrm>
        </p:grpSpPr>
        <p:sp>
          <p:nvSpPr>
            <p:cNvPr id="57" name="正方形/長方形 56">
              <a:extLst>
                <a:ext uri="{FF2B5EF4-FFF2-40B4-BE49-F238E27FC236}">
                  <a16:creationId xmlns:a16="http://schemas.microsoft.com/office/drawing/2014/main" id="{7B69ABCB-9FF9-A945-96B0-3EB940D6020C}"/>
                </a:ext>
              </a:extLst>
            </p:cNvPr>
            <p:cNvSpPr/>
            <p:nvPr/>
          </p:nvSpPr>
          <p:spPr>
            <a:xfrm>
              <a:off x="504682" y="2599570"/>
              <a:ext cx="5883808" cy="42215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58" name="正方形/長方形 57">
              <a:extLst>
                <a:ext uri="{FF2B5EF4-FFF2-40B4-BE49-F238E27FC236}">
                  <a16:creationId xmlns:a16="http://schemas.microsoft.com/office/drawing/2014/main" id="{8BCE861F-4D2A-654B-BA67-A868CF918543}"/>
                </a:ext>
              </a:extLst>
            </p:cNvPr>
            <p:cNvSpPr/>
            <p:nvPr/>
          </p:nvSpPr>
          <p:spPr>
            <a:xfrm>
              <a:off x="504681" y="2599570"/>
              <a:ext cx="118462" cy="42215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grpSp>
      <p:sp>
        <p:nvSpPr>
          <p:cNvPr id="16" name="角丸四角形 15">
            <a:extLst>
              <a:ext uri="{FF2B5EF4-FFF2-40B4-BE49-F238E27FC236}">
                <a16:creationId xmlns:a16="http://schemas.microsoft.com/office/drawing/2014/main" id="{9622FD6E-43A4-F042-AC1F-5D16D2B233A9}"/>
              </a:ext>
            </a:extLst>
          </p:cNvPr>
          <p:cNvSpPr/>
          <p:nvPr/>
        </p:nvSpPr>
        <p:spPr>
          <a:xfrm>
            <a:off x="413507" y="2840021"/>
            <a:ext cx="6100656" cy="3405577"/>
          </a:xfrm>
          <a:prstGeom prst="roundRect">
            <a:avLst>
              <a:gd name="adj" fmla="val 4581"/>
            </a:avLst>
          </a:prstGeom>
          <a:solidFill>
            <a:schemeClr val="bg1"/>
          </a:solidFill>
          <a:ln w="3175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73" name="角丸四角形 72">
            <a:extLst>
              <a:ext uri="{FF2B5EF4-FFF2-40B4-BE49-F238E27FC236}">
                <a16:creationId xmlns:a16="http://schemas.microsoft.com/office/drawing/2014/main" id="{5DFAC3EE-2264-AF41-A48C-669E11EA4EC1}"/>
              </a:ext>
            </a:extLst>
          </p:cNvPr>
          <p:cNvSpPr/>
          <p:nvPr/>
        </p:nvSpPr>
        <p:spPr>
          <a:xfrm>
            <a:off x="746788" y="4232920"/>
            <a:ext cx="5538391" cy="1936043"/>
          </a:xfrm>
          <a:prstGeom prst="roundRect">
            <a:avLst>
              <a:gd name="adj" fmla="val 5248"/>
            </a:avLst>
          </a:prstGeom>
          <a:solidFill>
            <a:schemeClr val="bg1"/>
          </a:solidFill>
          <a:ln w="2540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72" name="角丸四角形 71">
            <a:extLst>
              <a:ext uri="{FF2B5EF4-FFF2-40B4-BE49-F238E27FC236}">
                <a16:creationId xmlns:a16="http://schemas.microsoft.com/office/drawing/2014/main" id="{FA798135-2A01-B84E-9CCB-16C45268ADDD}"/>
              </a:ext>
            </a:extLst>
          </p:cNvPr>
          <p:cNvSpPr/>
          <p:nvPr/>
        </p:nvSpPr>
        <p:spPr>
          <a:xfrm>
            <a:off x="746788" y="3350584"/>
            <a:ext cx="5538392" cy="804107"/>
          </a:xfrm>
          <a:prstGeom prst="roundRect">
            <a:avLst>
              <a:gd name="adj" fmla="val 10387"/>
            </a:avLst>
          </a:prstGeom>
          <a:solidFill>
            <a:schemeClr val="bg1"/>
          </a:solidFill>
          <a:ln w="2540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56" name="正方形/長方形 55">
            <a:extLst>
              <a:ext uri="{FF2B5EF4-FFF2-40B4-BE49-F238E27FC236}">
                <a16:creationId xmlns:a16="http://schemas.microsoft.com/office/drawing/2014/main" id="{7A044C20-46E4-FF40-A02F-9A96F93CBC03}"/>
              </a:ext>
            </a:extLst>
          </p:cNvPr>
          <p:cNvSpPr/>
          <p:nvPr/>
        </p:nvSpPr>
        <p:spPr>
          <a:xfrm>
            <a:off x="365766" y="1640632"/>
            <a:ext cx="6126470" cy="64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E56CA58E-6FFF-8C47-B877-AD86DDCCCCDD}"/>
              </a:ext>
            </a:extLst>
          </p:cNvPr>
          <p:cNvSpPr/>
          <p:nvPr/>
        </p:nvSpPr>
        <p:spPr>
          <a:xfrm>
            <a:off x="379768" y="775713"/>
            <a:ext cx="6112467" cy="110881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78" name="テキスト ボックス 77">
            <a:extLst>
              <a:ext uri="{FF2B5EF4-FFF2-40B4-BE49-F238E27FC236}">
                <a16:creationId xmlns:a16="http://schemas.microsoft.com/office/drawing/2014/main" id="{93C27BC7-1521-374E-A02A-82EB19D06DE9}"/>
              </a:ext>
            </a:extLst>
          </p:cNvPr>
          <p:cNvSpPr txBox="1"/>
          <p:nvPr/>
        </p:nvSpPr>
        <p:spPr>
          <a:xfrm>
            <a:off x="441866" y="6321152"/>
            <a:ext cx="1753132"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２</a:t>
            </a:r>
            <a:r>
              <a:rPr kumimoji="1" lang="en-US" altLang="ja-JP" dirty="0">
                <a:latin typeface="メイリオ" panose="020B0604030504040204" pitchFamily="50" charset="-128"/>
                <a:ea typeface="メイリオ" panose="020B0604030504040204" pitchFamily="50" charset="-128"/>
              </a:rPr>
              <a:t>. </a:t>
            </a:r>
            <a:r>
              <a:rPr kumimoji="1" lang="ja-JP" altLang="en-US" dirty="0">
                <a:latin typeface="メイリオ" panose="020B0604030504040204" pitchFamily="50" charset="-128"/>
                <a:ea typeface="メイリオ" panose="020B0604030504040204" pitchFamily="50" charset="-128"/>
              </a:rPr>
              <a:t>支給額</a:t>
            </a:r>
          </a:p>
        </p:txBody>
      </p:sp>
      <p:sp>
        <p:nvSpPr>
          <p:cNvPr id="13" name="テキスト ボックス 12">
            <a:extLst>
              <a:ext uri="{FF2B5EF4-FFF2-40B4-BE49-F238E27FC236}">
                <a16:creationId xmlns:a16="http://schemas.microsoft.com/office/drawing/2014/main" id="{F7C1E58C-04B4-2C4E-801B-0C9C037D5D75}"/>
              </a:ext>
            </a:extLst>
          </p:cNvPr>
          <p:cNvSpPr txBox="1"/>
          <p:nvPr/>
        </p:nvSpPr>
        <p:spPr>
          <a:xfrm>
            <a:off x="380315" y="239503"/>
            <a:ext cx="2082854" cy="338554"/>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～大切なお知らせ～</a:t>
            </a:r>
          </a:p>
        </p:txBody>
      </p:sp>
      <p:sp>
        <p:nvSpPr>
          <p:cNvPr id="18" name="テキスト ボックス 17">
            <a:extLst>
              <a:ext uri="{FF2B5EF4-FFF2-40B4-BE49-F238E27FC236}">
                <a16:creationId xmlns:a16="http://schemas.microsoft.com/office/drawing/2014/main" id="{C0826FB8-524C-2942-80EE-4EDAEE869BAE}"/>
              </a:ext>
            </a:extLst>
          </p:cNvPr>
          <p:cNvSpPr txBox="1"/>
          <p:nvPr/>
        </p:nvSpPr>
        <p:spPr>
          <a:xfrm>
            <a:off x="2027037" y="1039164"/>
            <a:ext cx="4324237" cy="800219"/>
          </a:xfrm>
          <a:prstGeom prst="rect">
            <a:avLst/>
          </a:prstGeom>
          <a:noFill/>
        </p:spPr>
        <p:txBody>
          <a:bodyPr wrap="square" lIns="36000" rIns="36000" rtlCol="0">
            <a:spAutoFit/>
          </a:bodyPr>
          <a:lstStyle/>
          <a:p>
            <a:pPr algn="ctr">
              <a:spcBef>
                <a:spcPts val="50"/>
              </a:spcBef>
              <a:spcAft>
                <a:spcPts val="50"/>
              </a:spcAft>
            </a:pPr>
            <a:r>
              <a:rPr kumimoji="1" lang="ja-JP" altLang="en-US" sz="2300" b="1" spc="50" dirty="0">
                <a:solidFill>
                  <a:schemeClr val="bg1"/>
                </a:solidFill>
                <a:latin typeface="メイリオ" panose="020B0604030504040204" pitchFamily="50" charset="-128"/>
                <a:ea typeface="メイリオ" panose="020B0604030504040204" pitchFamily="50" charset="-128"/>
              </a:rPr>
              <a:t>子育て世帯生活支援</a:t>
            </a:r>
            <a:r>
              <a:rPr kumimoji="1" lang="ja-JP" altLang="en-US" sz="2300" b="1" dirty="0">
                <a:solidFill>
                  <a:schemeClr val="bg1"/>
                </a:solidFill>
                <a:latin typeface="メイリオ" panose="020B0604030504040204" pitchFamily="50" charset="-128"/>
                <a:ea typeface="メイリオ" panose="020B0604030504040204" pitchFamily="50" charset="-128"/>
              </a:rPr>
              <a:t>特別給付金</a:t>
            </a:r>
            <a:r>
              <a:rPr kumimoji="1" lang="ja-JP" altLang="en-US" sz="2300" b="1" spc="50" dirty="0">
                <a:solidFill>
                  <a:schemeClr val="bg1"/>
                </a:solidFill>
                <a:latin typeface="メイリオ" panose="020B0604030504040204" pitchFamily="50" charset="-128"/>
                <a:ea typeface="メイリオ" panose="020B0604030504040204" pitchFamily="50" charset="-128"/>
              </a:rPr>
              <a:t>のご案内</a:t>
            </a:r>
          </a:p>
        </p:txBody>
      </p:sp>
      <p:sp>
        <p:nvSpPr>
          <p:cNvPr id="19" name="テキスト ボックス 18">
            <a:extLst>
              <a:ext uri="{FF2B5EF4-FFF2-40B4-BE49-F238E27FC236}">
                <a16:creationId xmlns:a16="http://schemas.microsoft.com/office/drawing/2014/main" id="{1FAD32C9-A75D-B14A-8205-F44F78747347}"/>
              </a:ext>
            </a:extLst>
          </p:cNvPr>
          <p:cNvSpPr txBox="1"/>
          <p:nvPr/>
        </p:nvSpPr>
        <p:spPr>
          <a:xfrm>
            <a:off x="874171" y="1928805"/>
            <a:ext cx="5311061" cy="438582"/>
          </a:xfrm>
          <a:prstGeom prst="rect">
            <a:avLst/>
          </a:prstGeom>
          <a:noFill/>
        </p:spPr>
        <p:txBody>
          <a:bodyPr wrap="square" rtlCol="0">
            <a:spAutoFit/>
          </a:bodyPr>
          <a:lstStyle/>
          <a:p>
            <a:r>
              <a:rPr kumimoji="1" lang="ja-JP" altLang="en-US" sz="1250" spc="100" dirty="0">
                <a:latin typeface="メイリオ" panose="020B0604030504040204" pitchFamily="50" charset="-128"/>
                <a:ea typeface="メイリオ" panose="020B0604030504040204" pitchFamily="50" charset="-128"/>
              </a:rPr>
              <a:t>子育て世帯の支援のため</a:t>
            </a:r>
            <a:r>
              <a:rPr kumimoji="1" lang="en-US" altLang="ja-JP" sz="1250" spc="100" dirty="0">
                <a:solidFill>
                  <a:srgbClr val="FF0000"/>
                </a:solidFill>
                <a:latin typeface="メイリオ" panose="020B0604030504040204" pitchFamily="50" charset="-128"/>
                <a:ea typeface="メイリオ" panose="020B0604030504040204" pitchFamily="50" charset="-128"/>
              </a:rPr>
              <a:t>､</a:t>
            </a:r>
            <a:r>
              <a:rPr kumimoji="1" lang="ja-JP" altLang="en-US" sz="2250" b="1" u="sng" spc="100" dirty="0">
                <a:solidFill>
                  <a:srgbClr val="FF0000"/>
                </a:solidFill>
                <a:latin typeface="メイリオ" panose="020B0604030504040204" pitchFamily="50" charset="-128"/>
                <a:ea typeface="メイリオ" panose="020B0604030504040204" pitchFamily="50" charset="-128"/>
              </a:rPr>
              <a:t>給付金の支</a:t>
            </a:r>
            <a:r>
              <a:rPr kumimoji="1" lang="ja-JP" altLang="en-US" sz="2250" b="1" u="sng" spc="300" dirty="0">
                <a:solidFill>
                  <a:srgbClr val="FF0000"/>
                </a:solidFill>
                <a:latin typeface="メイリオ" panose="020B0604030504040204" pitchFamily="50" charset="-128"/>
                <a:ea typeface="メイリオ" panose="020B0604030504040204" pitchFamily="50" charset="-128"/>
              </a:rPr>
              <a:t>給</a:t>
            </a:r>
            <a:r>
              <a:rPr kumimoji="1" lang="ja-JP" altLang="en-US" sz="1250" spc="100" dirty="0">
                <a:latin typeface="メイリオ" panose="020B0604030504040204" pitchFamily="50" charset="-128"/>
                <a:ea typeface="メイリオ" panose="020B0604030504040204" pitchFamily="50" charset="-128"/>
              </a:rPr>
              <a:t>を実施します</a:t>
            </a:r>
            <a:r>
              <a:rPr kumimoji="1" lang="en-US" altLang="ja-JP" sz="1250" spc="100" dirty="0">
                <a:latin typeface="メイリオ" panose="020B0604030504040204" pitchFamily="50" charset="-128"/>
                <a:ea typeface="メイリオ" panose="020B0604030504040204" pitchFamily="50" charset="-128"/>
              </a:rPr>
              <a:t>!</a:t>
            </a:r>
            <a:endParaRPr kumimoji="1" lang="ja-JP" altLang="en-US" sz="1250" spc="100" dirty="0">
              <a:latin typeface="メイリオ" panose="020B0604030504040204" pitchFamily="50" charset="-128"/>
              <a:ea typeface="メイリオ" panose="020B0604030504040204" pitchFamily="50" charset="-128"/>
            </a:endParaRPr>
          </a:p>
        </p:txBody>
      </p:sp>
      <p:sp>
        <p:nvSpPr>
          <p:cNvPr id="37" name="テキスト ボックス 36">
            <a:extLst>
              <a:ext uri="{FF2B5EF4-FFF2-40B4-BE49-F238E27FC236}">
                <a16:creationId xmlns:a16="http://schemas.microsoft.com/office/drawing/2014/main" id="{392AB177-6C69-7142-A1DF-8AA73B0697F9}"/>
              </a:ext>
            </a:extLst>
          </p:cNvPr>
          <p:cNvSpPr txBox="1"/>
          <p:nvPr/>
        </p:nvSpPr>
        <p:spPr>
          <a:xfrm>
            <a:off x="467872" y="2408421"/>
            <a:ext cx="1881071"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１</a:t>
            </a:r>
            <a:r>
              <a:rPr kumimoji="1" lang="en-US" altLang="ja-JP" dirty="0">
                <a:latin typeface="メイリオ" panose="020B0604030504040204" pitchFamily="50" charset="-128"/>
                <a:ea typeface="メイリオ" panose="020B0604030504040204" pitchFamily="50" charset="-128"/>
              </a:rPr>
              <a:t>. </a:t>
            </a:r>
            <a:r>
              <a:rPr kumimoji="1" lang="ja-JP" altLang="en-US" dirty="0">
                <a:latin typeface="メイリオ" panose="020B0604030504040204" pitchFamily="50" charset="-128"/>
                <a:ea typeface="メイリオ" panose="020B0604030504040204" pitchFamily="50" charset="-128"/>
              </a:rPr>
              <a:t>支給対象者</a:t>
            </a:r>
          </a:p>
        </p:txBody>
      </p:sp>
      <p:sp>
        <p:nvSpPr>
          <p:cNvPr id="39" name="テキスト ボックス 38">
            <a:extLst>
              <a:ext uri="{FF2B5EF4-FFF2-40B4-BE49-F238E27FC236}">
                <a16:creationId xmlns:a16="http://schemas.microsoft.com/office/drawing/2014/main" id="{01CC993A-B801-A446-B680-9CA7A76C6785}"/>
              </a:ext>
            </a:extLst>
          </p:cNvPr>
          <p:cNvSpPr txBox="1"/>
          <p:nvPr/>
        </p:nvSpPr>
        <p:spPr>
          <a:xfrm>
            <a:off x="572820" y="2970343"/>
            <a:ext cx="5538390" cy="523220"/>
          </a:xfrm>
          <a:prstGeom prst="rect">
            <a:avLst/>
          </a:prstGeom>
          <a:noFill/>
        </p:spPr>
        <p:txBody>
          <a:bodyPr wrap="square" rtlCol="0" anchor="ctr" anchorCtr="1">
            <a:spAutoFit/>
          </a:bodyPr>
          <a:lstStyle/>
          <a:p>
            <a:pPr fontAlgn="ctr"/>
            <a:r>
              <a:rPr kumimoji="1" lang="ja-JP" altLang="en-US" sz="1400" spc="100" dirty="0">
                <a:latin typeface="メイリオ" panose="020B0604030504040204" pitchFamily="50" charset="-128"/>
                <a:ea typeface="メイリオ" panose="020B0604030504040204" pitchFamily="50" charset="-128"/>
              </a:rPr>
              <a:t>①または②に当てはまる方</a:t>
            </a:r>
            <a:r>
              <a:rPr kumimoji="1" lang="en-US" altLang="ja-JP" sz="1050" b="1" dirty="0">
                <a:latin typeface="メイリオ" panose="020B0604030504040204" pitchFamily="50" charset="-128"/>
                <a:ea typeface="メイリオ" panose="020B0604030504040204" pitchFamily="50" charset="-128"/>
              </a:rPr>
              <a:t>(※</a:t>
            </a:r>
            <a:r>
              <a:rPr kumimoji="1" lang="ja-JP" altLang="en-US" sz="1050" b="1" u="sng" dirty="0">
                <a:latin typeface="メイリオ" panose="020B0604030504040204" pitchFamily="50" charset="-128"/>
                <a:ea typeface="メイリオ" panose="020B0604030504040204" pitchFamily="50" charset="-128"/>
              </a:rPr>
              <a:t>ひとり親世帯分の給付金を受け取った方を除く</a:t>
            </a:r>
            <a:r>
              <a:rPr kumimoji="1" lang="en-US" altLang="ja-JP" sz="1050" b="1" dirty="0">
                <a:latin typeface="メイリオ" panose="020B0604030504040204" pitchFamily="50" charset="-128"/>
                <a:ea typeface="メイリオ" panose="020B0604030504040204" pitchFamily="50" charset="-128"/>
              </a:rPr>
              <a:t>)</a:t>
            </a:r>
            <a:endParaRPr lang="ja-JP" altLang="en-US" sz="1050" b="1" dirty="0">
              <a:latin typeface="メイリオ" panose="020B0604030504040204" pitchFamily="50" charset="-128"/>
              <a:ea typeface="メイリオ" panose="020B0604030504040204" pitchFamily="50" charset="-128"/>
            </a:endParaRPr>
          </a:p>
          <a:p>
            <a:pPr fontAlgn="ctr"/>
            <a:endParaRPr kumimoji="1" lang="ja-JP" altLang="en-US" sz="1400" spc="100" dirty="0">
              <a:latin typeface="ＭＳ Ｐゴシック" panose="020B0600070205080204" pitchFamily="50" charset="-128"/>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741555D-1E53-A948-90AC-2C66DB38892C}"/>
              </a:ext>
            </a:extLst>
          </p:cNvPr>
          <p:cNvSpPr txBox="1"/>
          <p:nvPr/>
        </p:nvSpPr>
        <p:spPr>
          <a:xfrm>
            <a:off x="1291016" y="3364731"/>
            <a:ext cx="4994164" cy="789960"/>
          </a:xfrm>
          <a:prstGeom prst="rect">
            <a:avLst/>
          </a:prstGeom>
          <a:noFill/>
        </p:spPr>
        <p:txBody>
          <a:bodyPr wrap="square" rtlCol="0">
            <a:spAutoFit/>
          </a:bodyPr>
          <a:lstStyle/>
          <a:p>
            <a:pPr>
              <a:spcBef>
                <a:spcPts val="50"/>
              </a:spcBef>
              <a:spcAft>
                <a:spcPts val="50"/>
              </a:spcAft>
            </a:pPr>
            <a:r>
              <a:rPr kumimoji="1" lang="ja-JP" altLang="en-US" sz="1600" b="1" u="sng" dirty="0">
                <a:solidFill>
                  <a:srgbClr val="FF0000"/>
                </a:solidFill>
                <a:latin typeface="メイリオ" panose="020B0604030504040204" pitchFamily="50" charset="-128"/>
                <a:ea typeface="メイリオ" panose="020B0604030504040204" pitchFamily="50" charset="-128"/>
              </a:rPr>
              <a:t>令和４年度中に実施した子育て世帯生活支援特別</a:t>
            </a:r>
            <a:endParaRPr kumimoji="1" lang="en-US" altLang="ja-JP" sz="1600" b="1" u="sng" dirty="0">
              <a:solidFill>
                <a:srgbClr val="FF0000"/>
              </a:solidFill>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600" b="1" u="sng" dirty="0">
                <a:solidFill>
                  <a:srgbClr val="FF0000"/>
                </a:solidFill>
                <a:latin typeface="メイリオ" panose="020B0604030504040204" pitchFamily="50" charset="-128"/>
                <a:ea typeface="メイリオ" panose="020B0604030504040204" pitchFamily="50" charset="-128"/>
              </a:rPr>
              <a:t>給付金（前回の給付金）の支給対象者</a:t>
            </a:r>
            <a:r>
              <a:rPr kumimoji="1" lang="ja-JP" altLang="en-US" sz="1400" dirty="0">
                <a:latin typeface="メイリオ" panose="020B0604030504040204" pitchFamily="50" charset="-128"/>
                <a:ea typeface="メイリオ" panose="020B0604030504040204" pitchFamily="50" charset="-128"/>
              </a:rPr>
              <a:t>であった方</a:t>
            </a:r>
            <a:endParaRPr lang="en-US" altLang="ja-JP" sz="1400" dirty="0">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000" dirty="0">
                <a:latin typeface="メイリオ" panose="020B0604030504040204" pitchFamily="50" charset="-128"/>
                <a:ea typeface="メイリオ" panose="020B0604030504040204" pitchFamily="50" charset="-128"/>
              </a:rPr>
              <a:t>（申請の要否に関わらず、前回の給付金を受け取った方又は受取を拒否した方）</a:t>
            </a:r>
            <a:endParaRPr kumimoji="1" lang="ja-JP" altLang="en-US" sz="1000" spc="100" dirty="0">
              <a:latin typeface="ＭＳ Ｐゴシック" panose="020B0600070205080204" pitchFamily="50" charset="-128"/>
              <a:ea typeface="ＭＳ Ｐゴシック" panose="020B0600070205080204" pitchFamily="50" charset="-128"/>
            </a:endParaRPr>
          </a:p>
        </p:txBody>
      </p:sp>
      <p:sp>
        <p:nvSpPr>
          <p:cNvPr id="44" name="正方形/長方形 43">
            <a:extLst>
              <a:ext uri="{FF2B5EF4-FFF2-40B4-BE49-F238E27FC236}">
                <a16:creationId xmlns:a16="http://schemas.microsoft.com/office/drawing/2014/main" id="{F71F8146-9973-214B-AD86-6C769D3AD68B}"/>
              </a:ext>
            </a:extLst>
          </p:cNvPr>
          <p:cNvSpPr/>
          <p:nvPr/>
        </p:nvSpPr>
        <p:spPr>
          <a:xfrm>
            <a:off x="874171" y="3594989"/>
            <a:ext cx="389850" cy="338554"/>
          </a:xfrm>
          <a:prstGeom prst="rect">
            <a:avLst/>
          </a:prstGeom>
        </p:spPr>
        <p:txBody>
          <a:bodyPr wrap="none">
            <a:spAutoFit/>
          </a:bodyPr>
          <a:lstStyle/>
          <a:p>
            <a:r>
              <a:rPr lang="ja-JP" altLang="en-US" sz="1600" dirty="0">
                <a:latin typeface="メイリオ" panose="020B0604030504040204" pitchFamily="50" charset="-128"/>
                <a:ea typeface="メイリオ" panose="020B0604030504040204" pitchFamily="50" charset="-128"/>
              </a:rPr>
              <a:t>①</a:t>
            </a:r>
          </a:p>
        </p:txBody>
      </p:sp>
      <p:sp>
        <p:nvSpPr>
          <p:cNvPr id="45" name="正方形/長方形 44">
            <a:extLst>
              <a:ext uri="{FF2B5EF4-FFF2-40B4-BE49-F238E27FC236}">
                <a16:creationId xmlns:a16="http://schemas.microsoft.com/office/drawing/2014/main" id="{C49468AF-B7E6-3643-A3F8-07259251C7E6}"/>
              </a:ext>
            </a:extLst>
          </p:cNvPr>
          <p:cNvSpPr/>
          <p:nvPr/>
        </p:nvSpPr>
        <p:spPr>
          <a:xfrm>
            <a:off x="869870" y="5013489"/>
            <a:ext cx="389850" cy="338554"/>
          </a:xfrm>
          <a:prstGeom prst="rect">
            <a:avLst/>
          </a:prstGeom>
        </p:spPr>
        <p:txBody>
          <a:bodyPr wrap="none">
            <a:spAutoFit/>
          </a:bodyPr>
          <a:lstStyle/>
          <a:p>
            <a:r>
              <a:rPr lang="en-US" altLang="ja-JP" sz="1600" dirty="0">
                <a:latin typeface="メイリオ" panose="020B0604030504040204" pitchFamily="50" charset="-128"/>
                <a:ea typeface="メイリオ" panose="020B0604030504040204" pitchFamily="50" charset="-128"/>
              </a:rPr>
              <a:t>②</a:t>
            </a:r>
            <a:endParaRPr lang="ja-JP" altLang="en-US" sz="1600" dirty="0">
              <a:latin typeface="メイリオ" panose="020B0604030504040204" pitchFamily="50" charset="-128"/>
              <a:ea typeface="メイリオ" panose="020B0604030504040204" pitchFamily="50" charset="-128"/>
            </a:endParaRPr>
          </a:p>
        </p:txBody>
      </p:sp>
      <p:sp>
        <p:nvSpPr>
          <p:cNvPr id="46" name="テキスト ボックス 45">
            <a:extLst>
              <a:ext uri="{FF2B5EF4-FFF2-40B4-BE49-F238E27FC236}">
                <a16:creationId xmlns:a16="http://schemas.microsoft.com/office/drawing/2014/main" id="{E9E6C6C0-29FA-3F42-9B37-0CB5F604316E}"/>
              </a:ext>
            </a:extLst>
          </p:cNvPr>
          <p:cNvSpPr txBox="1"/>
          <p:nvPr/>
        </p:nvSpPr>
        <p:spPr>
          <a:xfrm>
            <a:off x="1408407" y="5484056"/>
            <a:ext cx="4441512" cy="579646"/>
          </a:xfrm>
          <a:prstGeom prst="rect">
            <a:avLst/>
          </a:prstGeom>
          <a:noFill/>
        </p:spPr>
        <p:txBody>
          <a:bodyPr wrap="square" rtlCol="0">
            <a:spAutoFit/>
          </a:bodyPr>
          <a:lstStyle/>
          <a:p>
            <a:pPr>
              <a:spcBef>
                <a:spcPts val="70"/>
              </a:spcBef>
              <a:spcAft>
                <a:spcPts val="70"/>
              </a:spcAft>
            </a:pPr>
            <a:r>
              <a:rPr kumimoji="1" lang="ja-JP" altLang="en-US" sz="1400" spc="100" dirty="0">
                <a:latin typeface="メイリオ" panose="020B0604030504040204" pitchFamily="50" charset="-128"/>
                <a:ea typeface="メイリオ" panose="020B0604030504040204" pitchFamily="50" charset="-128"/>
              </a:rPr>
              <a:t>■令和５年１月１日以降の収入が急変し、</a:t>
            </a:r>
          </a:p>
          <a:p>
            <a:pPr>
              <a:spcBef>
                <a:spcPts val="70"/>
              </a:spcBef>
              <a:spcAft>
                <a:spcPts val="70"/>
              </a:spcAft>
            </a:pPr>
            <a:r>
              <a:rPr kumimoji="1" lang="ja-JP" altLang="en-US" sz="1400" spc="100" dirty="0">
                <a:latin typeface="メイリオ" panose="020B0604030504040204" pitchFamily="50" charset="-128"/>
                <a:ea typeface="メイリオ" panose="020B0604030504040204" pitchFamily="50" charset="-128"/>
              </a:rPr>
              <a:t>　</a:t>
            </a:r>
            <a:r>
              <a:rPr kumimoji="1" lang="en-US" altLang="ja-JP" sz="1400" spc="100" dirty="0">
                <a:latin typeface="メイリオ" panose="020B0604030504040204" pitchFamily="50" charset="-128"/>
                <a:ea typeface="メイリオ" panose="020B0604030504040204" pitchFamily="50" charset="-128"/>
              </a:rPr>
              <a:t> </a:t>
            </a:r>
            <a:r>
              <a:rPr kumimoji="1" lang="ja-JP" altLang="en-US" sz="1600" b="1" u="sng" spc="100" dirty="0">
                <a:solidFill>
                  <a:srgbClr val="FF0000"/>
                </a:solidFill>
                <a:latin typeface="メイリオ" panose="020B0604030504040204" pitchFamily="50" charset="-128"/>
                <a:ea typeface="メイリオ" panose="020B0604030504040204" pitchFamily="50" charset="-128"/>
              </a:rPr>
              <a:t>住民税非課税相当</a:t>
            </a:r>
            <a:r>
              <a:rPr kumimoji="1" lang="ja-JP" altLang="en-US" sz="1400" spc="100" dirty="0">
                <a:latin typeface="メイリオ" panose="020B0604030504040204" pitchFamily="50" charset="-128"/>
                <a:ea typeface="メイリオ" panose="020B0604030504040204" pitchFamily="50" charset="-128"/>
              </a:rPr>
              <a:t>の収入となった方</a:t>
            </a:r>
          </a:p>
        </p:txBody>
      </p:sp>
      <p:sp>
        <p:nvSpPr>
          <p:cNvPr id="50" name="テキスト ボックス 49">
            <a:extLst>
              <a:ext uri="{FF2B5EF4-FFF2-40B4-BE49-F238E27FC236}">
                <a16:creationId xmlns:a16="http://schemas.microsoft.com/office/drawing/2014/main" id="{0E491FAD-4FD9-144C-B87E-3DC7EB21713D}"/>
              </a:ext>
            </a:extLst>
          </p:cNvPr>
          <p:cNvSpPr txBox="1"/>
          <p:nvPr/>
        </p:nvSpPr>
        <p:spPr>
          <a:xfrm>
            <a:off x="1620361" y="6825356"/>
            <a:ext cx="3708567" cy="477054"/>
          </a:xfrm>
          <a:prstGeom prst="rect">
            <a:avLst/>
          </a:prstGeom>
          <a:noFill/>
        </p:spPr>
        <p:txBody>
          <a:bodyPr wrap="square" rtlCol="0">
            <a:spAutoFit/>
          </a:bodyPr>
          <a:lstStyle/>
          <a:p>
            <a:pPr algn="dist"/>
            <a:r>
              <a:rPr kumimoji="1" lang="ja-JP" altLang="en-US" b="1" dirty="0">
                <a:latin typeface="メイリオ" panose="020B0604030504040204" pitchFamily="50" charset="-128"/>
                <a:ea typeface="メイリオ" panose="020B0604030504040204" pitchFamily="50" charset="-128"/>
              </a:rPr>
              <a:t>児童</a:t>
            </a:r>
            <a:r>
              <a:rPr kumimoji="1" lang="en-US" altLang="ja-JP" b="1" dirty="0">
                <a:latin typeface="メイリオ" panose="020B0604030504040204" pitchFamily="50" charset="-128"/>
                <a:ea typeface="メイリオ" panose="020B0604030504040204" pitchFamily="50" charset="-128"/>
              </a:rPr>
              <a:t>1</a:t>
            </a:r>
            <a:r>
              <a:rPr kumimoji="1" lang="ja-JP" altLang="en-US" b="1" dirty="0">
                <a:latin typeface="メイリオ" panose="020B0604030504040204" pitchFamily="50" charset="-128"/>
                <a:ea typeface="メイリオ" panose="020B0604030504040204" pitchFamily="50" charset="-128"/>
              </a:rPr>
              <a:t>人当たり 一</a:t>
            </a:r>
            <a:r>
              <a:rPr kumimoji="1" lang="ja-JP" altLang="en-US" b="1" spc="300" dirty="0">
                <a:latin typeface="メイリオ" panose="020B0604030504040204" pitchFamily="50" charset="-128"/>
                <a:ea typeface="メイリオ" panose="020B0604030504040204" pitchFamily="50" charset="-128"/>
              </a:rPr>
              <a:t>律</a:t>
            </a:r>
            <a:r>
              <a:rPr kumimoji="1" lang="ja-JP" altLang="en-US" sz="2400" b="1" spc="300" dirty="0">
                <a:solidFill>
                  <a:srgbClr val="FF0000"/>
                </a:solidFill>
                <a:latin typeface="メイリオ" panose="020B0604030504040204" pitchFamily="50" charset="-128"/>
                <a:ea typeface="メイリオ" panose="020B0604030504040204" pitchFamily="50" charset="-128"/>
              </a:rPr>
              <a:t>５</a:t>
            </a:r>
            <a:r>
              <a:rPr kumimoji="1" lang="ja-JP" altLang="en-US" sz="2400" b="1" spc="-150" dirty="0">
                <a:solidFill>
                  <a:srgbClr val="FF0000"/>
                </a:solidFill>
                <a:latin typeface="メイリオ" panose="020B0604030504040204" pitchFamily="50" charset="-128"/>
                <a:ea typeface="メイリオ" panose="020B0604030504040204" pitchFamily="50" charset="-128"/>
              </a:rPr>
              <a:t>万</a:t>
            </a:r>
            <a:r>
              <a:rPr kumimoji="1" lang="ja-JP" altLang="en-US" sz="2400" b="1" dirty="0">
                <a:solidFill>
                  <a:srgbClr val="FF0000"/>
                </a:solidFill>
                <a:latin typeface="メイリオ" panose="020B0604030504040204" pitchFamily="50" charset="-128"/>
                <a:ea typeface="メイリオ" panose="020B0604030504040204" pitchFamily="50" charset="-128"/>
              </a:rPr>
              <a:t>円</a:t>
            </a:r>
          </a:p>
        </p:txBody>
      </p:sp>
      <p:sp>
        <p:nvSpPr>
          <p:cNvPr id="53" name="テキスト ボックス 52">
            <a:extLst>
              <a:ext uri="{FF2B5EF4-FFF2-40B4-BE49-F238E27FC236}">
                <a16:creationId xmlns:a16="http://schemas.microsoft.com/office/drawing/2014/main" id="{6916AC81-3137-D644-91B4-23A25F442AE1}"/>
              </a:ext>
            </a:extLst>
          </p:cNvPr>
          <p:cNvSpPr txBox="1"/>
          <p:nvPr/>
        </p:nvSpPr>
        <p:spPr>
          <a:xfrm>
            <a:off x="616771" y="7288315"/>
            <a:ext cx="5897392" cy="605294"/>
          </a:xfrm>
          <a:prstGeom prst="rect">
            <a:avLst/>
          </a:prstGeom>
          <a:noFill/>
        </p:spPr>
        <p:txBody>
          <a:bodyPr wrap="square" rtlCol="0">
            <a:spAutoFit/>
          </a:bodyPr>
          <a:lstStyle/>
          <a:p>
            <a:pPr>
              <a:spcBef>
                <a:spcPts val="200"/>
              </a:spcBef>
              <a:spcAft>
                <a:spcPts val="200"/>
              </a:spcAft>
            </a:pPr>
            <a:r>
              <a:rPr kumimoji="1" lang="ja-JP" altLang="en-US" sz="1500" spc="30" dirty="0">
                <a:latin typeface="メイリオ" panose="020B0604030504040204" pitchFamily="50" charset="-128"/>
                <a:ea typeface="メイリオ" panose="020B0604030504040204" pitchFamily="50" charset="-128"/>
              </a:rPr>
              <a:t>■支給にあたっては</a:t>
            </a:r>
            <a:r>
              <a:rPr kumimoji="1" lang="en-US" altLang="ja-JP" sz="1500" spc="30" dirty="0">
                <a:latin typeface="メイリオ" panose="020B0604030504040204" pitchFamily="50" charset="-128"/>
                <a:ea typeface="メイリオ" panose="020B0604030504040204" pitchFamily="50" charset="-128"/>
              </a:rPr>
              <a:t>､</a:t>
            </a:r>
            <a:r>
              <a:rPr kumimoji="1" lang="ja-JP" altLang="en-US" sz="1500" u="sng" spc="30" dirty="0">
                <a:solidFill>
                  <a:srgbClr val="FF0000"/>
                </a:solidFill>
                <a:latin typeface="メイリオ" panose="020B0604030504040204" pitchFamily="50" charset="-128"/>
                <a:ea typeface="メイリオ" panose="020B0604030504040204" pitchFamily="50" charset="-128"/>
              </a:rPr>
              <a:t>申請が不要な場合</a:t>
            </a:r>
            <a:r>
              <a:rPr kumimoji="1" lang="ja-JP" altLang="en-US" sz="1500" spc="30" dirty="0">
                <a:latin typeface="メイリオ" panose="020B0604030504040204" pitchFamily="50" charset="-128"/>
                <a:ea typeface="メイリオ" panose="020B0604030504040204" pitchFamily="50" charset="-128"/>
              </a:rPr>
              <a:t>と</a:t>
            </a:r>
            <a:r>
              <a:rPr kumimoji="1" lang="ja-JP" altLang="en-US" sz="1500" u="sng" spc="30" dirty="0">
                <a:solidFill>
                  <a:srgbClr val="FF0000"/>
                </a:solidFill>
                <a:latin typeface="メイリオ" panose="020B0604030504040204" pitchFamily="50" charset="-128"/>
                <a:ea typeface="メイリオ" panose="020B0604030504040204" pitchFamily="50" charset="-128"/>
              </a:rPr>
              <a:t>必要な場合</a:t>
            </a:r>
            <a:r>
              <a:rPr kumimoji="1" lang="ja-JP" altLang="en-US" sz="1500" spc="30" dirty="0">
                <a:latin typeface="メイリオ" panose="020B0604030504040204" pitchFamily="50" charset="-128"/>
                <a:ea typeface="メイリオ" panose="020B0604030504040204" pitchFamily="50" charset="-128"/>
              </a:rPr>
              <a:t>があります。</a:t>
            </a:r>
          </a:p>
          <a:p>
            <a:pPr>
              <a:spcBef>
                <a:spcPts val="200"/>
              </a:spcBef>
              <a:spcAft>
                <a:spcPts val="200"/>
              </a:spcAft>
            </a:pPr>
            <a:r>
              <a:rPr kumimoji="1" lang="ja-JP" altLang="en-US" sz="1500" spc="100" dirty="0">
                <a:latin typeface="メイリオ" panose="020B0604030504040204" pitchFamily="50" charset="-128"/>
                <a:ea typeface="メイリオ" panose="020B0604030504040204" pitchFamily="50" charset="-128"/>
              </a:rPr>
              <a:t>　必ず裏面の支給手続きをご確認ください。</a:t>
            </a:r>
          </a:p>
        </p:txBody>
      </p:sp>
      <p:sp>
        <p:nvSpPr>
          <p:cNvPr id="54" name="テキスト ボックス 53">
            <a:extLst>
              <a:ext uri="{FF2B5EF4-FFF2-40B4-BE49-F238E27FC236}">
                <a16:creationId xmlns:a16="http://schemas.microsoft.com/office/drawing/2014/main" id="{D219D8B4-551D-1D44-A0D7-4BD38E8DA8D0}"/>
              </a:ext>
            </a:extLst>
          </p:cNvPr>
          <p:cNvSpPr txBox="1"/>
          <p:nvPr/>
        </p:nvSpPr>
        <p:spPr>
          <a:xfrm>
            <a:off x="624952" y="7863185"/>
            <a:ext cx="4495402" cy="292388"/>
          </a:xfrm>
          <a:prstGeom prst="rect">
            <a:avLst/>
          </a:prstGeom>
          <a:noFill/>
        </p:spPr>
        <p:txBody>
          <a:bodyPr wrap="square" rtlCol="0">
            <a:spAutoFit/>
          </a:bodyPr>
          <a:lstStyle/>
          <a:p>
            <a:pPr algn="dist">
              <a:spcBef>
                <a:spcPts val="50"/>
              </a:spcBef>
              <a:spcAft>
                <a:spcPts val="50"/>
              </a:spcAft>
            </a:pPr>
            <a:r>
              <a:rPr kumimoji="1" lang="ja-JP" altLang="en-US" sz="1300" spc="100" dirty="0">
                <a:latin typeface="メイリオ" panose="020B0604030504040204" pitchFamily="50" charset="-128"/>
                <a:ea typeface="メイリオ" panose="020B0604030504040204" pitchFamily="50" charset="-128"/>
              </a:rPr>
              <a:t>＊お問い合わせは、下記までお電話ください。</a:t>
            </a:r>
          </a:p>
        </p:txBody>
      </p:sp>
      <p:sp>
        <p:nvSpPr>
          <p:cNvPr id="59" name="テキスト ボックス 58">
            <a:extLst>
              <a:ext uri="{FF2B5EF4-FFF2-40B4-BE49-F238E27FC236}">
                <a16:creationId xmlns:a16="http://schemas.microsoft.com/office/drawing/2014/main" id="{BE561BB9-3B53-FF4B-A586-4511FD180CB6}"/>
              </a:ext>
            </a:extLst>
          </p:cNvPr>
          <p:cNvSpPr txBox="1"/>
          <p:nvPr/>
        </p:nvSpPr>
        <p:spPr>
          <a:xfrm>
            <a:off x="450373" y="8173477"/>
            <a:ext cx="3464559" cy="338554"/>
          </a:xfrm>
          <a:prstGeom prst="rect">
            <a:avLst/>
          </a:prstGeom>
          <a:noFill/>
        </p:spPr>
        <p:txBody>
          <a:bodyPr wrap="square" rtlCol="0">
            <a:spAutoFit/>
          </a:bodyPr>
          <a:lstStyle/>
          <a:p>
            <a:pPr>
              <a:spcAft>
                <a:spcPts val="50"/>
              </a:spcAft>
            </a:pPr>
            <a:r>
              <a:rPr kumimoji="1" lang="ja-JP" altLang="en-US" sz="1600" b="1" spc="300" dirty="0">
                <a:solidFill>
                  <a:schemeClr val="bg1"/>
                </a:solidFill>
                <a:latin typeface="メイリオ" panose="020B0604030504040204" pitchFamily="50" charset="-128"/>
                <a:ea typeface="メイリオ" panose="020B0604030504040204" pitchFamily="50" charset="-128"/>
              </a:rPr>
              <a:t>■</a:t>
            </a:r>
            <a:r>
              <a:rPr kumimoji="1" lang="ja-JP" altLang="en-US" sz="1600" b="1" spc="50" dirty="0">
                <a:solidFill>
                  <a:schemeClr val="bg1">
                    <a:lumMod val="95000"/>
                  </a:schemeClr>
                </a:solidFill>
                <a:latin typeface="メイリオ" panose="020B0604030504040204" pitchFamily="50" charset="-128"/>
                <a:ea typeface="メイリオ" panose="020B0604030504040204" pitchFamily="50" charset="-128"/>
              </a:rPr>
              <a:t>こども家庭庁</a:t>
            </a:r>
            <a:r>
              <a:rPr kumimoji="1" lang="ja-JP" altLang="en-US" sz="1600" b="1" spc="50" dirty="0">
                <a:solidFill>
                  <a:schemeClr val="bg1"/>
                </a:solidFill>
                <a:latin typeface="メイリオ" panose="020B0604030504040204" pitchFamily="50" charset="-128"/>
                <a:ea typeface="メイリオ" panose="020B0604030504040204" pitchFamily="50" charset="-128"/>
              </a:rPr>
              <a:t>コールセンター</a:t>
            </a:r>
          </a:p>
        </p:txBody>
      </p:sp>
      <p:sp>
        <p:nvSpPr>
          <p:cNvPr id="60" name="テキスト ボックス 59">
            <a:extLst>
              <a:ext uri="{FF2B5EF4-FFF2-40B4-BE49-F238E27FC236}">
                <a16:creationId xmlns:a16="http://schemas.microsoft.com/office/drawing/2014/main" id="{5E798AC3-A2D9-7F4B-9050-9715BF8FD90A}"/>
              </a:ext>
            </a:extLst>
          </p:cNvPr>
          <p:cNvSpPr txBox="1"/>
          <p:nvPr/>
        </p:nvSpPr>
        <p:spPr>
          <a:xfrm>
            <a:off x="734740" y="8391944"/>
            <a:ext cx="3932952" cy="369332"/>
          </a:xfrm>
          <a:prstGeom prst="rect">
            <a:avLst/>
          </a:prstGeom>
          <a:noFill/>
        </p:spPr>
        <p:txBody>
          <a:bodyPr wrap="square" rtlCol="0">
            <a:spAutoFit/>
          </a:bodyPr>
          <a:lstStyle/>
          <a:p>
            <a:r>
              <a:rPr kumimoji="1" lang="en-US" altLang="ja-JP" b="1" spc="300" dirty="0">
                <a:solidFill>
                  <a:schemeClr val="bg1"/>
                </a:solidFill>
                <a:latin typeface="メイリオ" panose="020B0604030504040204" pitchFamily="50" charset="-128"/>
                <a:ea typeface="メイリオ" panose="020B0604030504040204" pitchFamily="50" charset="-128"/>
              </a:rPr>
              <a:t>0120-400-</a:t>
            </a:r>
            <a:r>
              <a:rPr lang="en-US" altLang="ja-JP" b="1" spc="300" dirty="0">
                <a:solidFill>
                  <a:schemeClr val="bg1"/>
                </a:solidFill>
                <a:latin typeface="メイリオ" panose="020B0604030504040204" pitchFamily="50" charset="-128"/>
                <a:ea typeface="メイリオ" panose="020B0604030504040204" pitchFamily="50" charset="-128"/>
              </a:rPr>
              <a:t>903</a:t>
            </a:r>
            <a:endParaRPr kumimoji="1" lang="ja-JP" altLang="en-US" b="1" spc="300" dirty="0">
              <a:solidFill>
                <a:schemeClr val="bg1"/>
              </a:solidFill>
              <a:latin typeface="メイリオ" panose="020B0604030504040204" pitchFamily="50" charset="-128"/>
              <a:ea typeface="メイリオ" panose="020B0604030504040204" pitchFamily="50" charset="-128"/>
            </a:endParaRPr>
          </a:p>
        </p:txBody>
      </p:sp>
      <p:sp>
        <p:nvSpPr>
          <p:cNvPr id="61" name="テキスト ボックス 60">
            <a:extLst>
              <a:ext uri="{FF2B5EF4-FFF2-40B4-BE49-F238E27FC236}">
                <a16:creationId xmlns:a16="http://schemas.microsoft.com/office/drawing/2014/main" id="{FFAE2C46-37B7-A145-908E-29505375AEB5}"/>
              </a:ext>
            </a:extLst>
          </p:cNvPr>
          <p:cNvSpPr txBox="1"/>
          <p:nvPr/>
        </p:nvSpPr>
        <p:spPr>
          <a:xfrm>
            <a:off x="2909633" y="8416327"/>
            <a:ext cx="3645478" cy="292388"/>
          </a:xfrm>
          <a:prstGeom prst="rect">
            <a:avLst/>
          </a:prstGeom>
          <a:noFill/>
        </p:spPr>
        <p:txBody>
          <a:bodyPr wrap="square" rtlCol="0">
            <a:spAutoFit/>
          </a:bodyPr>
          <a:lstStyle/>
          <a:p>
            <a:pPr>
              <a:spcAft>
                <a:spcPts val="50"/>
              </a:spcAft>
            </a:pPr>
            <a:r>
              <a:rPr kumimoji="1" lang="ja-JP" altLang="en-US" sz="1300" b="1" spc="100" dirty="0">
                <a:solidFill>
                  <a:schemeClr val="bg1"/>
                </a:solidFill>
                <a:latin typeface="メイリオ" panose="020B0604030504040204" pitchFamily="50" charset="-128"/>
                <a:ea typeface="メイリオ" panose="020B0604030504040204" pitchFamily="50" charset="-128"/>
              </a:rPr>
              <a:t>（受付時間</a:t>
            </a:r>
            <a:r>
              <a:rPr kumimoji="1" lang="en-US" altLang="ja-JP" sz="1300" b="1" spc="100" dirty="0">
                <a:solidFill>
                  <a:schemeClr val="bg1"/>
                </a:solidFill>
                <a:latin typeface="メイリオ" panose="020B0604030504040204" pitchFamily="50" charset="-128"/>
                <a:ea typeface="メイリオ" panose="020B0604030504040204" pitchFamily="50" charset="-128"/>
              </a:rPr>
              <a:t>:</a:t>
            </a:r>
            <a:r>
              <a:rPr kumimoji="1" lang="ja-JP" altLang="en-US" sz="1300" b="1" spc="100" dirty="0">
                <a:solidFill>
                  <a:schemeClr val="bg1"/>
                </a:solidFill>
                <a:latin typeface="メイリオ" panose="020B0604030504040204" pitchFamily="50" charset="-128"/>
                <a:ea typeface="メイリオ" panose="020B0604030504040204" pitchFamily="50" charset="-128"/>
              </a:rPr>
              <a:t>平日</a:t>
            </a:r>
            <a:r>
              <a:rPr kumimoji="1" lang="en-US" altLang="ja-JP" sz="1300" b="1" spc="100" dirty="0">
                <a:solidFill>
                  <a:schemeClr val="bg1"/>
                </a:solidFill>
                <a:latin typeface="メイリオ" panose="020B0604030504040204" pitchFamily="50" charset="-128"/>
                <a:ea typeface="メイリオ" panose="020B0604030504040204" pitchFamily="50" charset="-128"/>
              </a:rPr>
              <a:t>9:00</a:t>
            </a:r>
            <a:r>
              <a:rPr kumimoji="1" lang="ja-JP" altLang="en-US" sz="1300" b="1" spc="100" dirty="0">
                <a:solidFill>
                  <a:schemeClr val="bg1"/>
                </a:solidFill>
                <a:latin typeface="メイリオ" panose="020B0604030504040204" pitchFamily="50" charset="-128"/>
                <a:ea typeface="メイリオ" panose="020B0604030504040204" pitchFamily="50" charset="-128"/>
              </a:rPr>
              <a:t>～</a:t>
            </a:r>
            <a:r>
              <a:rPr kumimoji="1" lang="en-US" altLang="ja-JP" sz="1300" b="1" spc="100" dirty="0">
                <a:solidFill>
                  <a:schemeClr val="bg1"/>
                </a:solidFill>
                <a:latin typeface="メイリオ" panose="020B0604030504040204" pitchFamily="50" charset="-128"/>
                <a:ea typeface="メイリオ" panose="020B0604030504040204" pitchFamily="50" charset="-128"/>
              </a:rPr>
              <a:t>18:00</a:t>
            </a:r>
            <a:r>
              <a:rPr kumimoji="1" lang="ja-JP" altLang="en-US" sz="1300" b="1" spc="100" dirty="0">
                <a:solidFill>
                  <a:schemeClr val="bg1"/>
                </a:solidFill>
                <a:latin typeface="メイリオ" panose="020B0604030504040204" pitchFamily="50" charset="-128"/>
                <a:ea typeface="メイリオ" panose="020B0604030504040204" pitchFamily="50" charset="-128"/>
              </a:rPr>
              <a:t>）</a:t>
            </a:r>
          </a:p>
        </p:txBody>
      </p:sp>
      <p:sp>
        <p:nvSpPr>
          <p:cNvPr id="38" name="テキスト ボックス 37">
            <a:extLst>
              <a:ext uri="{FF2B5EF4-FFF2-40B4-BE49-F238E27FC236}">
                <a16:creationId xmlns:a16="http://schemas.microsoft.com/office/drawing/2014/main" id="{B70599ED-6DDD-B448-843A-09D8431AC34A}"/>
              </a:ext>
            </a:extLst>
          </p:cNvPr>
          <p:cNvSpPr txBox="1"/>
          <p:nvPr/>
        </p:nvSpPr>
        <p:spPr>
          <a:xfrm>
            <a:off x="2594563" y="9436082"/>
            <a:ext cx="2909379" cy="253916"/>
          </a:xfrm>
          <a:prstGeom prst="rect">
            <a:avLst/>
          </a:prstGeom>
          <a:noFill/>
          <a:ln>
            <a:noFill/>
          </a:ln>
        </p:spPr>
        <p:txBody>
          <a:bodyPr wrap="square" rtlCol="0">
            <a:spAutoFit/>
          </a:bodyPr>
          <a:lstStyle/>
          <a:p>
            <a:pPr>
              <a:spcBef>
                <a:spcPts val="50"/>
              </a:spcBef>
              <a:spcAft>
                <a:spcPts val="50"/>
              </a:spcAft>
            </a:pPr>
            <a:r>
              <a:rPr kumimoji="1" lang="ja-JP" altLang="en-US" sz="1050" spc="50" dirty="0">
                <a:latin typeface="メイリオ" panose="020B0604030504040204" pitchFamily="50" charset="-128"/>
                <a:ea typeface="メイリオ" panose="020B0604030504040204" pitchFamily="50" charset="-128"/>
              </a:rPr>
              <a:t>令和５年度子育て世帯生活支援特別給付金</a:t>
            </a:r>
          </a:p>
        </p:txBody>
      </p:sp>
      <p:sp>
        <p:nvSpPr>
          <p:cNvPr id="52" name="テキスト ボックス 51">
            <a:extLst>
              <a:ext uri="{FF2B5EF4-FFF2-40B4-BE49-F238E27FC236}">
                <a16:creationId xmlns:a16="http://schemas.microsoft.com/office/drawing/2014/main" id="{2E797F63-51A7-154C-ACCC-7C4ACB84CC7C}"/>
              </a:ext>
            </a:extLst>
          </p:cNvPr>
          <p:cNvSpPr txBox="1"/>
          <p:nvPr/>
        </p:nvSpPr>
        <p:spPr>
          <a:xfrm>
            <a:off x="5945666" y="9464993"/>
            <a:ext cx="609445" cy="253916"/>
          </a:xfrm>
          <a:prstGeom prst="rect">
            <a:avLst/>
          </a:prstGeom>
          <a:noFill/>
        </p:spPr>
        <p:txBody>
          <a:bodyPr wrap="square" rtlCol="0">
            <a:spAutoFit/>
          </a:bodyPr>
          <a:lstStyle/>
          <a:p>
            <a:pPr>
              <a:spcBef>
                <a:spcPts val="50"/>
              </a:spcBef>
              <a:spcAft>
                <a:spcPts val="50"/>
              </a:spcAft>
            </a:pPr>
            <a:r>
              <a:rPr kumimoji="1" lang="ja-JP" altLang="en-US" sz="1050" spc="50" dirty="0">
                <a:latin typeface="メイリオ" panose="020B0604030504040204" pitchFamily="50" charset="-128"/>
                <a:ea typeface="メイリオ" panose="020B0604030504040204" pitchFamily="50" charset="-128"/>
              </a:rPr>
              <a:t>で検索</a:t>
            </a:r>
          </a:p>
        </p:txBody>
      </p:sp>
      <p:sp>
        <p:nvSpPr>
          <p:cNvPr id="79" name="テキスト ボックス 78">
            <a:extLst>
              <a:ext uri="{FF2B5EF4-FFF2-40B4-BE49-F238E27FC236}">
                <a16:creationId xmlns:a16="http://schemas.microsoft.com/office/drawing/2014/main" id="{FFD92582-3263-8D40-86D8-3EB15373FA9E}"/>
              </a:ext>
            </a:extLst>
          </p:cNvPr>
          <p:cNvSpPr txBox="1"/>
          <p:nvPr/>
        </p:nvSpPr>
        <p:spPr>
          <a:xfrm>
            <a:off x="401371" y="8754957"/>
            <a:ext cx="6407199" cy="610424"/>
          </a:xfrm>
          <a:prstGeom prst="rect">
            <a:avLst/>
          </a:prstGeom>
          <a:noFill/>
        </p:spPr>
        <p:txBody>
          <a:bodyPr wrap="square" rtlCol="0">
            <a:spAutoFit/>
          </a:bodyPr>
          <a:lstStyle/>
          <a:p>
            <a:pPr>
              <a:spcBef>
                <a:spcPts val="100"/>
              </a:spcBef>
              <a:spcAft>
                <a:spcPts val="100"/>
              </a:spcAft>
            </a:pPr>
            <a:r>
              <a:rPr kumimoji="1" lang="ja-JP" altLang="en-US" sz="1150" spc="70" dirty="0">
                <a:solidFill>
                  <a:schemeClr val="bg1"/>
                </a:solidFill>
                <a:latin typeface="メイリオ" panose="020B0604030504040204" pitchFamily="50" charset="-128"/>
                <a:ea typeface="メイリオ" panose="020B0604030504040204" pitchFamily="50" charset="-128"/>
              </a:rPr>
              <a:t>詳しい申請方法は、</a:t>
            </a:r>
            <a:r>
              <a:rPr kumimoji="1" lang="ja-JP" altLang="en-US" sz="1400" b="1" spc="70" dirty="0">
                <a:solidFill>
                  <a:schemeClr val="bg1"/>
                </a:solidFill>
                <a:latin typeface="メイリオ" panose="020B0604030504040204" pitchFamily="50" charset="-128"/>
                <a:ea typeface="メイリオ" panose="020B0604030504040204" pitchFamily="50" charset="-128"/>
              </a:rPr>
              <a:t>木島平村教育委員会子育て支援課</a:t>
            </a:r>
            <a:r>
              <a:rPr lang="ja-JP" altLang="en-US" sz="1150" b="1" spc="70" dirty="0">
                <a:solidFill>
                  <a:schemeClr val="bg1"/>
                </a:solidFill>
                <a:latin typeface="メイリオ" panose="020B0604030504040204" pitchFamily="50" charset="-128"/>
                <a:ea typeface="メイリオ" panose="020B0604030504040204" pitchFamily="50" charset="-128"/>
              </a:rPr>
              <a:t>へ</a:t>
            </a:r>
            <a:r>
              <a:rPr kumimoji="1" lang="ja-JP" altLang="en-US" sz="1150" spc="70" dirty="0">
                <a:solidFill>
                  <a:schemeClr val="bg1"/>
                </a:solidFill>
                <a:latin typeface="メイリオ" panose="020B0604030504040204" pitchFamily="50" charset="-128"/>
                <a:ea typeface="メイリオ" panose="020B0604030504040204" pitchFamily="50" charset="-128"/>
              </a:rPr>
              <a:t>お問い合わせください。</a:t>
            </a:r>
            <a:endParaRPr kumimoji="1" lang="en-US" altLang="ja-JP" sz="1150" spc="70" dirty="0">
              <a:solidFill>
                <a:schemeClr val="bg1"/>
              </a:solidFill>
              <a:latin typeface="メイリオ" panose="020B0604030504040204" pitchFamily="50" charset="-128"/>
              <a:ea typeface="メイリオ" panose="020B0604030504040204" pitchFamily="50" charset="-128"/>
            </a:endParaRPr>
          </a:p>
          <a:p>
            <a:pPr>
              <a:spcBef>
                <a:spcPts val="100"/>
              </a:spcBef>
              <a:spcAft>
                <a:spcPts val="100"/>
              </a:spcAft>
            </a:pPr>
            <a:r>
              <a:rPr lang="ja-JP" altLang="en-US" b="1" spc="70" dirty="0">
                <a:solidFill>
                  <a:schemeClr val="bg1"/>
                </a:solidFill>
                <a:latin typeface="メイリオ" panose="020B0604030504040204" pitchFamily="50" charset="-128"/>
                <a:ea typeface="メイリオ" panose="020B0604030504040204" pitchFamily="50" charset="-128"/>
              </a:rPr>
              <a:t>　</a:t>
            </a:r>
            <a:r>
              <a:rPr lang="en-US" altLang="ja-JP" b="1" spc="70" dirty="0">
                <a:solidFill>
                  <a:schemeClr val="bg1"/>
                </a:solidFill>
                <a:latin typeface="メイリオ" panose="020B0604030504040204" pitchFamily="50" charset="-128"/>
                <a:ea typeface="メイリオ" panose="020B0604030504040204" pitchFamily="50" charset="-128"/>
              </a:rPr>
              <a:t>0269-82-3111</a:t>
            </a:r>
            <a:r>
              <a:rPr lang="ja-JP" altLang="en-US" sz="1150" spc="70" dirty="0">
                <a:solidFill>
                  <a:schemeClr val="bg1"/>
                </a:solidFill>
                <a:latin typeface="メイリオ" panose="020B0604030504040204" pitchFamily="50" charset="-128"/>
                <a:ea typeface="メイリオ" panose="020B0604030504040204" pitchFamily="50" charset="-128"/>
              </a:rPr>
              <a:t>（内線</a:t>
            </a:r>
            <a:r>
              <a:rPr lang="en-US" altLang="ja-JP" sz="1150" spc="70" dirty="0">
                <a:solidFill>
                  <a:schemeClr val="bg1"/>
                </a:solidFill>
                <a:latin typeface="メイリオ" panose="020B0604030504040204" pitchFamily="50" charset="-128"/>
                <a:ea typeface="メイリオ" panose="020B0604030504040204" pitchFamily="50" charset="-128"/>
              </a:rPr>
              <a:t>162</a:t>
            </a:r>
            <a:r>
              <a:rPr lang="ja-JP" altLang="en-US" sz="1150" spc="70" dirty="0">
                <a:solidFill>
                  <a:schemeClr val="bg1"/>
                </a:solidFill>
                <a:latin typeface="メイリオ" panose="020B0604030504040204" pitchFamily="50" charset="-128"/>
                <a:ea typeface="メイリオ" panose="020B0604030504040204" pitchFamily="50" charset="-128"/>
              </a:rPr>
              <a:t>）</a:t>
            </a:r>
            <a:r>
              <a:rPr lang="ja-JP" altLang="en-US" sz="1200" b="1" spc="70" dirty="0">
                <a:solidFill>
                  <a:schemeClr val="bg1"/>
                </a:solidFill>
                <a:latin typeface="メイリオ" panose="020B0604030504040204" pitchFamily="50" charset="-128"/>
                <a:ea typeface="メイリオ" panose="020B0604030504040204" pitchFamily="50" charset="-128"/>
              </a:rPr>
              <a:t>受付時間：平日：</a:t>
            </a:r>
            <a:r>
              <a:rPr lang="en-US" altLang="ja-JP" sz="1200" b="1" spc="70" dirty="0">
                <a:solidFill>
                  <a:schemeClr val="bg1"/>
                </a:solidFill>
                <a:latin typeface="メイリオ" panose="020B0604030504040204" pitchFamily="50" charset="-128"/>
                <a:ea typeface="メイリオ" panose="020B0604030504040204" pitchFamily="50" charset="-128"/>
              </a:rPr>
              <a:t>8</a:t>
            </a:r>
            <a:r>
              <a:rPr lang="ja-JP" altLang="en-US" sz="1200" b="1" spc="70" dirty="0">
                <a:solidFill>
                  <a:schemeClr val="bg1"/>
                </a:solidFill>
                <a:latin typeface="メイリオ" panose="020B0604030504040204" pitchFamily="50" charset="-128"/>
                <a:ea typeface="メイリオ" panose="020B0604030504040204" pitchFamily="50" charset="-128"/>
              </a:rPr>
              <a:t>：</a:t>
            </a:r>
            <a:r>
              <a:rPr lang="en-US" altLang="ja-JP" sz="1200" b="1" spc="70" dirty="0">
                <a:solidFill>
                  <a:schemeClr val="bg1"/>
                </a:solidFill>
                <a:latin typeface="メイリオ" panose="020B0604030504040204" pitchFamily="50" charset="-128"/>
                <a:ea typeface="メイリオ" panose="020B0604030504040204" pitchFamily="50" charset="-128"/>
              </a:rPr>
              <a:t>00</a:t>
            </a:r>
            <a:r>
              <a:rPr lang="ja-JP" altLang="en-US" sz="1200" b="1" spc="70" dirty="0">
                <a:solidFill>
                  <a:schemeClr val="bg1"/>
                </a:solidFill>
                <a:latin typeface="メイリオ" panose="020B0604030504040204" pitchFamily="50" charset="-128"/>
                <a:ea typeface="メイリオ" panose="020B0604030504040204" pitchFamily="50" charset="-128"/>
              </a:rPr>
              <a:t>～</a:t>
            </a:r>
            <a:r>
              <a:rPr lang="en-US" altLang="ja-JP" sz="1200" b="1" spc="70" dirty="0">
                <a:solidFill>
                  <a:schemeClr val="bg1"/>
                </a:solidFill>
                <a:latin typeface="メイリオ" panose="020B0604030504040204" pitchFamily="50" charset="-128"/>
                <a:ea typeface="メイリオ" panose="020B0604030504040204" pitchFamily="50" charset="-128"/>
              </a:rPr>
              <a:t>17</a:t>
            </a:r>
            <a:r>
              <a:rPr lang="ja-JP" altLang="en-US" sz="1200" b="1" spc="70" dirty="0">
                <a:solidFill>
                  <a:schemeClr val="bg1"/>
                </a:solidFill>
                <a:latin typeface="メイリオ" panose="020B0604030504040204" pitchFamily="50" charset="-128"/>
                <a:ea typeface="メイリオ" panose="020B0604030504040204" pitchFamily="50" charset="-128"/>
              </a:rPr>
              <a:t>：</a:t>
            </a:r>
            <a:r>
              <a:rPr lang="en-US" altLang="ja-JP" sz="1200" b="1" spc="70" dirty="0">
                <a:solidFill>
                  <a:schemeClr val="bg1"/>
                </a:solidFill>
                <a:latin typeface="メイリオ" panose="020B0604030504040204" pitchFamily="50" charset="-128"/>
                <a:ea typeface="メイリオ" panose="020B0604030504040204" pitchFamily="50" charset="-128"/>
              </a:rPr>
              <a:t>00</a:t>
            </a:r>
            <a:endParaRPr kumimoji="1" lang="ja-JP" altLang="en-US" sz="1150" b="1" spc="70" dirty="0">
              <a:solidFill>
                <a:schemeClr val="bg1"/>
              </a:solidFill>
              <a:latin typeface="メイリオ" panose="020B0604030504040204" pitchFamily="50" charset="-128"/>
              <a:ea typeface="メイリオ" panose="020B0604030504040204" pitchFamily="50" charset="-128"/>
            </a:endParaRPr>
          </a:p>
        </p:txBody>
      </p:sp>
      <p:sp>
        <p:nvSpPr>
          <p:cNvPr id="48" name="テキスト ボックス 47">
            <a:extLst>
              <a:ext uri="{FF2B5EF4-FFF2-40B4-BE49-F238E27FC236}">
                <a16:creationId xmlns:a16="http://schemas.microsoft.com/office/drawing/2014/main" id="{C0826FB8-524C-2942-80EE-4EDAEE869BAE}"/>
              </a:ext>
            </a:extLst>
          </p:cNvPr>
          <p:cNvSpPr txBox="1"/>
          <p:nvPr/>
        </p:nvSpPr>
        <p:spPr>
          <a:xfrm>
            <a:off x="2212210" y="818264"/>
            <a:ext cx="4171872" cy="276999"/>
          </a:xfrm>
          <a:prstGeom prst="rect">
            <a:avLst/>
          </a:prstGeom>
          <a:noFill/>
          <a:ln>
            <a:noFill/>
          </a:ln>
        </p:spPr>
        <p:txBody>
          <a:bodyPr wrap="square" rtlCol="0">
            <a:spAutoFit/>
          </a:bodyPr>
          <a:lstStyle/>
          <a:p>
            <a:pPr algn="ctr">
              <a:spcBef>
                <a:spcPts val="50"/>
              </a:spcBef>
              <a:spcAft>
                <a:spcPts val="50"/>
              </a:spcAft>
            </a:pPr>
            <a:r>
              <a:rPr kumimoji="1" lang="ja-JP" altLang="en-US" sz="1200" b="1" spc="50" dirty="0">
                <a:solidFill>
                  <a:schemeClr val="bg1"/>
                </a:solidFill>
                <a:latin typeface="メイリオ" panose="020B0604030504040204" pitchFamily="50" charset="-128"/>
                <a:ea typeface="メイリオ" panose="020B0604030504040204" pitchFamily="50" charset="-128"/>
              </a:rPr>
              <a:t>ひとり親世帯（今回の給付金を受取済み）でない方へ</a:t>
            </a:r>
          </a:p>
        </p:txBody>
      </p:sp>
      <p:pic>
        <p:nvPicPr>
          <p:cNvPr id="20" name="図 19" descr="おもちゃ, 人形, レゴ, 女性 が含まれている画像&#10;&#10;自動的に生成された説明">
            <a:extLst>
              <a:ext uri="{FF2B5EF4-FFF2-40B4-BE49-F238E27FC236}">
                <a16:creationId xmlns:a16="http://schemas.microsoft.com/office/drawing/2014/main" id="{F823F2CF-6242-4CBE-ACF6-42CAA7D344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2049" y="577652"/>
            <a:ext cx="1509562" cy="1509562"/>
          </a:xfrm>
          <a:prstGeom prst="rect">
            <a:avLst/>
          </a:prstGeom>
        </p:spPr>
      </p:pic>
      <p:sp>
        <p:nvSpPr>
          <p:cNvPr id="49" name="テキスト ボックス 48">
            <a:extLst>
              <a:ext uri="{FF2B5EF4-FFF2-40B4-BE49-F238E27FC236}">
                <a16:creationId xmlns:a16="http://schemas.microsoft.com/office/drawing/2014/main" id="{52541F7E-E6AD-4D28-B3C0-BDA414754B3A}"/>
              </a:ext>
            </a:extLst>
          </p:cNvPr>
          <p:cNvSpPr txBox="1"/>
          <p:nvPr/>
        </p:nvSpPr>
        <p:spPr>
          <a:xfrm>
            <a:off x="1408407" y="4376936"/>
            <a:ext cx="4133186" cy="1272143"/>
          </a:xfrm>
          <a:prstGeom prst="rect">
            <a:avLst/>
          </a:prstGeom>
          <a:noFill/>
        </p:spPr>
        <p:txBody>
          <a:bodyPr wrap="square" rtlCol="0">
            <a:spAutoFit/>
          </a:bodyPr>
          <a:lstStyle/>
          <a:p>
            <a:pPr>
              <a:spcBef>
                <a:spcPts val="50"/>
              </a:spcBef>
              <a:spcAft>
                <a:spcPts val="50"/>
              </a:spcAft>
            </a:pPr>
            <a:r>
              <a:rPr kumimoji="1" lang="ja-JP" altLang="en-US" sz="1400" dirty="0">
                <a:latin typeface="メイリオ" panose="020B0604030504040204" pitchFamily="50" charset="-128"/>
                <a:ea typeface="メイリオ" panose="020B0604030504040204" pitchFamily="50" charset="-128"/>
              </a:rPr>
              <a:t>■令和５年３月３１日時点で</a:t>
            </a:r>
            <a:endParaRPr kumimoji="1" lang="en-US" altLang="ja-JP" sz="1400" dirty="0">
              <a:latin typeface="メイリオ" panose="020B0604030504040204" pitchFamily="50" charset="-128"/>
              <a:ea typeface="メイリオ" panose="020B0604030504040204" pitchFamily="50" charset="-128"/>
            </a:endParaRPr>
          </a:p>
          <a:p>
            <a:pPr algn="dist">
              <a:spcBef>
                <a:spcPts val="50"/>
              </a:spcBef>
              <a:spcAft>
                <a:spcPts val="50"/>
              </a:spcAft>
            </a:pPr>
            <a:r>
              <a:rPr kumimoji="1" lang="ja-JP" altLang="en-US" sz="1600" b="1" dirty="0">
                <a:solidFill>
                  <a:srgbClr val="FF0000"/>
                </a:solidFill>
                <a:latin typeface="メイリオ" panose="020B0604030504040204" pitchFamily="50" charset="-128"/>
                <a:ea typeface="メイリオ" panose="020B0604030504040204" pitchFamily="50" charset="-128"/>
              </a:rPr>
              <a:t>　</a:t>
            </a:r>
            <a:r>
              <a:rPr kumimoji="1" lang="en-US" altLang="ja-JP" sz="1600" b="1" u="sng" dirty="0">
                <a:solidFill>
                  <a:srgbClr val="FF0000"/>
                </a:solidFill>
                <a:latin typeface="メイリオ" panose="020B0604030504040204" pitchFamily="50" charset="-128"/>
                <a:ea typeface="メイリオ" panose="020B0604030504040204" pitchFamily="50" charset="-128"/>
              </a:rPr>
              <a:t>18</a:t>
            </a:r>
            <a:r>
              <a:rPr kumimoji="1" lang="ja-JP" altLang="en-US" sz="1600" b="1" u="sng" dirty="0">
                <a:solidFill>
                  <a:srgbClr val="FF0000"/>
                </a:solidFill>
                <a:latin typeface="メイリオ" panose="020B0604030504040204" pitchFamily="50" charset="-128"/>
                <a:ea typeface="メイリオ" panose="020B0604030504040204" pitchFamily="50" charset="-128"/>
              </a:rPr>
              <a:t>歳未満の児童</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障害児の場合</a:t>
            </a:r>
            <a:r>
              <a:rPr kumimoji="1" lang="en-US" altLang="ja-JP" sz="1400" dirty="0">
                <a:latin typeface="メイリオ" panose="020B0604030504040204" pitchFamily="50" charset="-128"/>
                <a:ea typeface="メイリオ" panose="020B0604030504040204" pitchFamily="50" charset="-128"/>
              </a:rPr>
              <a:t>､</a:t>
            </a:r>
            <a:r>
              <a:rPr kumimoji="1" lang="en-US" altLang="ja-JP" sz="1600" b="1" u="sng" dirty="0">
                <a:solidFill>
                  <a:srgbClr val="FF0000"/>
                </a:solidFill>
                <a:latin typeface="メイリオ" panose="020B0604030504040204" pitchFamily="50" charset="-128"/>
                <a:ea typeface="メイリオ" panose="020B0604030504040204" pitchFamily="50" charset="-128"/>
              </a:rPr>
              <a:t>20</a:t>
            </a:r>
            <a:r>
              <a:rPr kumimoji="1" lang="ja-JP" altLang="en-US" sz="1600" b="1" u="sng" dirty="0">
                <a:solidFill>
                  <a:srgbClr val="FF0000"/>
                </a:solidFill>
                <a:latin typeface="メイリオ" panose="020B0604030504040204" pitchFamily="50" charset="-128"/>
                <a:ea typeface="メイリオ" panose="020B0604030504040204" pitchFamily="50" charset="-128"/>
              </a:rPr>
              <a:t>歳未満</a:t>
            </a:r>
            <a:r>
              <a:rPr kumimoji="1" lang="en-US" altLang="ja-JP" sz="1400" dirty="0">
                <a:latin typeface="メイリオ" panose="020B0604030504040204" pitchFamily="50" charset="-128"/>
                <a:ea typeface="メイリオ" panose="020B0604030504040204" pitchFamily="50" charset="-128"/>
              </a:rPr>
              <a:t>)</a:t>
            </a:r>
          </a:p>
          <a:p>
            <a:pPr>
              <a:spcBef>
                <a:spcPts val="50"/>
              </a:spcBef>
              <a:spcAft>
                <a:spcPts val="50"/>
              </a:spcAft>
            </a:pPr>
            <a:r>
              <a:rPr kumimoji="1" lang="ja-JP" altLang="en-US" sz="1400" spc="100" dirty="0">
                <a:latin typeface="メイリオ" panose="020B0604030504040204" pitchFamily="50" charset="-128"/>
                <a:ea typeface="メイリオ" panose="020B0604030504040204" pitchFamily="50" charset="-128"/>
              </a:rPr>
              <a:t>　を養育する父母等</a:t>
            </a:r>
            <a:endParaRPr kumimoji="1" lang="en-US" altLang="ja-JP" sz="1400" spc="100" dirty="0">
              <a:latin typeface="メイリオ" panose="020B0604030504040204" pitchFamily="50" charset="-128"/>
              <a:ea typeface="メイリオ" panose="020B0604030504040204" pitchFamily="50" charset="-128"/>
            </a:endParaRPr>
          </a:p>
          <a:p>
            <a:pPr>
              <a:spcBef>
                <a:spcPts val="50"/>
              </a:spcBef>
              <a:spcAft>
                <a:spcPts val="50"/>
              </a:spcAft>
            </a:pPr>
            <a:endParaRPr lang="ja-JP" altLang="en-US" sz="1200" dirty="0">
              <a:solidFill>
                <a:srgbClr val="FF0000"/>
              </a:solidFill>
              <a:latin typeface="メイリオ" panose="020B0604030504040204" pitchFamily="50" charset="-128"/>
              <a:ea typeface="メイリオ" panose="020B0604030504040204" pitchFamily="50" charset="-128"/>
            </a:endParaRPr>
          </a:p>
          <a:p>
            <a:pPr>
              <a:spcBef>
                <a:spcPts val="50"/>
              </a:spcBef>
              <a:spcAft>
                <a:spcPts val="50"/>
              </a:spcAft>
            </a:pPr>
            <a:endParaRPr kumimoji="1" lang="ja-JP" altLang="en-US" sz="1400" spc="100" dirty="0">
              <a:latin typeface="ＭＳ Ｐゴシック" panose="020B0600070205080204" pitchFamily="50" charset="-128"/>
              <a:ea typeface="ＭＳ Ｐゴシック" panose="020B0600070205080204" pitchFamily="50" charset="-128"/>
            </a:endParaRPr>
          </a:p>
        </p:txBody>
      </p:sp>
      <p:sp>
        <p:nvSpPr>
          <p:cNvPr id="55" name="テキスト ボックス 54">
            <a:extLst>
              <a:ext uri="{FF2B5EF4-FFF2-40B4-BE49-F238E27FC236}">
                <a16:creationId xmlns:a16="http://schemas.microsoft.com/office/drawing/2014/main" id="{D64D87B6-FD96-41F7-B376-A29B36467919}"/>
              </a:ext>
            </a:extLst>
          </p:cNvPr>
          <p:cNvSpPr txBox="1"/>
          <p:nvPr/>
        </p:nvSpPr>
        <p:spPr>
          <a:xfrm>
            <a:off x="1773779" y="5270906"/>
            <a:ext cx="3168352" cy="307777"/>
          </a:xfrm>
          <a:prstGeom prst="rect">
            <a:avLst/>
          </a:prstGeom>
          <a:noFill/>
        </p:spPr>
        <p:txBody>
          <a:bodyPr wrap="square" rtlCol="0">
            <a:spAutoFit/>
          </a:bodyPr>
          <a:lstStyle/>
          <a:p>
            <a:pPr algn="ctr">
              <a:spcBef>
                <a:spcPts val="70"/>
              </a:spcBef>
              <a:spcAft>
                <a:spcPts val="70"/>
              </a:spcAft>
            </a:pPr>
            <a:r>
              <a:rPr kumimoji="1" lang="ja-JP" altLang="en-US" sz="1400" spc="100" dirty="0">
                <a:latin typeface="メイリオ" panose="020B0604030504040204" pitchFamily="50" charset="-128"/>
                <a:ea typeface="メイリオ" panose="020B0604030504040204" pitchFamily="50" charset="-128"/>
              </a:rPr>
              <a:t>であって</a:t>
            </a:r>
            <a:endParaRPr kumimoji="1" lang="ja-JP" altLang="en-US" sz="1200" spc="100" dirty="0">
              <a:latin typeface="メイリオ" panose="020B0604030504040204" pitchFamily="50" charset="-128"/>
              <a:ea typeface="メイリオ" panose="020B0604030504040204" pitchFamily="50" charset="-128"/>
            </a:endParaRPr>
          </a:p>
        </p:txBody>
      </p:sp>
      <p:sp>
        <p:nvSpPr>
          <p:cNvPr id="62" name="左中かっこ 61">
            <a:extLst>
              <a:ext uri="{FF2B5EF4-FFF2-40B4-BE49-F238E27FC236}">
                <a16:creationId xmlns:a16="http://schemas.microsoft.com/office/drawing/2014/main" id="{684B2CD3-B7E2-44F6-BA8B-E35D35BDE8A9}"/>
              </a:ext>
            </a:extLst>
          </p:cNvPr>
          <p:cNvSpPr/>
          <p:nvPr/>
        </p:nvSpPr>
        <p:spPr>
          <a:xfrm>
            <a:off x="1268760" y="4310232"/>
            <a:ext cx="192966" cy="1745069"/>
          </a:xfrm>
          <a:prstGeom prst="leftBrace">
            <a:avLst>
              <a:gd name="adj1" fmla="val 52148"/>
              <a:gd name="adj2" fmla="val 50000"/>
            </a:avLst>
          </a:prstGeom>
          <a:ln w="1905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2" name="正方形/長方形 1">
            <a:extLst>
              <a:ext uri="{FF2B5EF4-FFF2-40B4-BE49-F238E27FC236}">
                <a16:creationId xmlns:a16="http://schemas.microsoft.com/office/drawing/2014/main" id="{062450C9-5E33-ED05-33FC-FFF94E6BADA1}"/>
              </a:ext>
            </a:extLst>
          </p:cNvPr>
          <p:cNvSpPr/>
          <p:nvPr/>
        </p:nvSpPr>
        <p:spPr>
          <a:xfrm>
            <a:off x="1382802" y="5104606"/>
            <a:ext cx="4698436" cy="261610"/>
          </a:xfrm>
          <a:prstGeom prst="rect">
            <a:avLst/>
          </a:prstGeom>
        </p:spPr>
        <p:txBody>
          <a:bodyPr wrap="square">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a:t>
            </a:r>
            <a:r>
              <a:rPr kumimoji="1" lang="en-US" altLang="ja-JP" sz="1100" dirty="0">
                <a:solidFill>
                  <a:srgbClr val="FF0000"/>
                </a:solidFill>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令和６年２月末までに生まれた新生児等も対象になります。</a:t>
            </a:r>
            <a:r>
              <a:rPr kumimoji="1" lang="en-US" altLang="ja-JP" sz="1100" dirty="0">
                <a:solidFill>
                  <a:srgbClr val="FF0000"/>
                </a:solidFill>
                <a:latin typeface="メイリオ" panose="020B0604030504040204" pitchFamily="50" charset="-128"/>
                <a:ea typeface="メイリオ" panose="020B0604030504040204" pitchFamily="50" charset="-128"/>
              </a:rPr>
              <a:t>)</a:t>
            </a:r>
            <a:endParaRPr lang="ja-JP" altLang="en-US"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8180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右矢印 64">
            <a:extLst>
              <a:ext uri="{FF2B5EF4-FFF2-40B4-BE49-F238E27FC236}">
                <a16:creationId xmlns:a16="http://schemas.microsoft.com/office/drawing/2014/main" id="{6AF0D734-994E-494F-9EFF-24F0D9BD61AA}"/>
              </a:ext>
            </a:extLst>
          </p:cNvPr>
          <p:cNvSpPr/>
          <p:nvPr/>
        </p:nvSpPr>
        <p:spPr>
          <a:xfrm flipH="1">
            <a:off x="1499113" y="7525559"/>
            <a:ext cx="3837096" cy="484632"/>
          </a:xfrm>
          <a:prstGeom prst="rightArrow">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64" name="右矢印 63">
            <a:extLst>
              <a:ext uri="{FF2B5EF4-FFF2-40B4-BE49-F238E27FC236}">
                <a16:creationId xmlns:a16="http://schemas.microsoft.com/office/drawing/2014/main" id="{80F85A4D-F198-2D43-BF30-BF5DAFD5893A}"/>
              </a:ext>
            </a:extLst>
          </p:cNvPr>
          <p:cNvSpPr/>
          <p:nvPr/>
        </p:nvSpPr>
        <p:spPr>
          <a:xfrm>
            <a:off x="1516781" y="6381455"/>
            <a:ext cx="3837096" cy="484632"/>
          </a:xfrm>
          <a:prstGeom prst="rightArrow">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57" name="角丸四角形吹き出し 56">
            <a:extLst>
              <a:ext uri="{FF2B5EF4-FFF2-40B4-BE49-F238E27FC236}">
                <a16:creationId xmlns:a16="http://schemas.microsoft.com/office/drawing/2014/main" id="{DAF6A619-E235-2840-8AFA-05855CE983E3}"/>
              </a:ext>
            </a:extLst>
          </p:cNvPr>
          <p:cNvSpPr/>
          <p:nvPr/>
        </p:nvSpPr>
        <p:spPr>
          <a:xfrm rot="10800000">
            <a:off x="1999603" y="6790160"/>
            <a:ext cx="2825997" cy="659469"/>
          </a:xfrm>
          <a:custGeom>
            <a:avLst/>
            <a:gdLst>
              <a:gd name="connsiteX0" fmla="*/ 0 w 2685070"/>
              <a:gd name="connsiteY0" fmla="*/ 89869 h 539201"/>
              <a:gd name="connsiteX1" fmla="*/ 89869 w 2685070"/>
              <a:gd name="connsiteY1" fmla="*/ 0 h 539201"/>
              <a:gd name="connsiteX2" fmla="*/ 1566291 w 2685070"/>
              <a:gd name="connsiteY2" fmla="*/ 0 h 539201"/>
              <a:gd name="connsiteX3" fmla="*/ 1566291 w 2685070"/>
              <a:gd name="connsiteY3" fmla="*/ 0 h 539201"/>
              <a:gd name="connsiteX4" fmla="*/ 2237558 w 2685070"/>
              <a:gd name="connsiteY4" fmla="*/ 0 h 539201"/>
              <a:gd name="connsiteX5" fmla="*/ 2595201 w 2685070"/>
              <a:gd name="connsiteY5" fmla="*/ 0 h 539201"/>
              <a:gd name="connsiteX6" fmla="*/ 2685070 w 2685070"/>
              <a:gd name="connsiteY6" fmla="*/ 89869 h 539201"/>
              <a:gd name="connsiteX7" fmla="*/ 2685070 w 2685070"/>
              <a:gd name="connsiteY7" fmla="*/ 314534 h 539201"/>
              <a:gd name="connsiteX8" fmla="*/ 2685070 w 2685070"/>
              <a:gd name="connsiteY8" fmla="*/ 314534 h 539201"/>
              <a:gd name="connsiteX9" fmla="*/ 2685070 w 2685070"/>
              <a:gd name="connsiteY9" fmla="*/ 449334 h 539201"/>
              <a:gd name="connsiteX10" fmla="*/ 2685070 w 2685070"/>
              <a:gd name="connsiteY10" fmla="*/ 449332 h 539201"/>
              <a:gd name="connsiteX11" fmla="*/ 2595201 w 2685070"/>
              <a:gd name="connsiteY11" fmla="*/ 539201 h 539201"/>
              <a:gd name="connsiteX12" fmla="*/ 2237558 w 2685070"/>
              <a:gd name="connsiteY12" fmla="*/ 539201 h 539201"/>
              <a:gd name="connsiteX13" fmla="*/ 2355746 w 2685070"/>
              <a:gd name="connsiteY13" fmla="*/ 725872 h 539201"/>
              <a:gd name="connsiteX14" fmla="*/ 1566291 w 2685070"/>
              <a:gd name="connsiteY14" fmla="*/ 539201 h 539201"/>
              <a:gd name="connsiteX15" fmla="*/ 89869 w 2685070"/>
              <a:gd name="connsiteY15" fmla="*/ 539201 h 539201"/>
              <a:gd name="connsiteX16" fmla="*/ 0 w 2685070"/>
              <a:gd name="connsiteY16" fmla="*/ 449332 h 539201"/>
              <a:gd name="connsiteX17" fmla="*/ 0 w 2685070"/>
              <a:gd name="connsiteY17" fmla="*/ 449334 h 539201"/>
              <a:gd name="connsiteX18" fmla="*/ 0 w 2685070"/>
              <a:gd name="connsiteY18" fmla="*/ 314534 h 539201"/>
              <a:gd name="connsiteX19" fmla="*/ 0 w 2685070"/>
              <a:gd name="connsiteY19" fmla="*/ 314534 h 539201"/>
              <a:gd name="connsiteX20" fmla="*/ 0 w 2685070"/>
              <a:gd name="connsiteY20" fmla="*/ 89869 h 539201"/>
              <a:gd name="connsiteX0" fmla="*/ 0 w 2685070"/>
              <a:gd name="connsiteY0" fmla="*/ 89869 h 725872"/>
              <a:gd name="connsiteX1" fmla="*/ 89869 w 2685070"/>
              <a:gd name="connsiteY1" fmla="*/ 0 h 725872"/>
              <a:gd name="connsiteX2" fmla="*/ 1566291 w 2685070"/>
              <a:gd name="connsiteY2" fmla="*/ 0 h 725872"/>
              <a:gd name="connsiteX3" fmla="*/ 1566291 w 2685070"/>
              <a:gd name="connsiteY3" fmla="*/ 0 h 725872"/>
              <a:gd name="connsiteX4" fmla="*/ 2237558 w 2685070"/>
              <a:gd name="connsiteY4" fmla="*/ 0 h 725872"/>
              <a:gd name="connsiteX5" fmla="*/ 2595201 w 2685070"/>
              <a:gd name="connsiteY5" fmla="*/ 0 h 725872"/>
              <a:gd name="connsiteX6" fmla="*/ 2685070 w 2685070"/>
              <a:gd name="connsiteY6" fmla="*/ 89869 h 725872"/>
              <a:gd name="connsiteX7" fmla="*/ 2685070 w 2685070"/>
              <a:gd name="connsiteY7" fmla="*/ 314534 h 725872"/>
              <a:gd name="connsiteX8" fmla="*/ 2685070 w 2685070"/>
              <a:gd name="connsiteY8" fmla="*/ 314534 h 725872"/>
              <a:gd name="connsiteX9" fmla="*/ 2685070 w 2685070"/>
              <a:gd name="connsiteY9" fmla="*/ 449334 h 725872"/>
              <a:gd name="connsiteX10" fmla="*/ 2685070 w 2685070"/>
              <a:gd name="connsiteY10" fmla="*/ 449332 h 725872"/>
              <a:gd name="connsiteX11" fmla="*/ 2595201 w 2685070"/>
              <a:gd name="connsiteY11" fmla="*/ 539201 h 725872"/>
              <a:gd name="connsiteX12" fmla="*/ 2237558 w 2685070"/>
              <a:gd name="connsiteY12" fmla="*/ 539201 h 725872"/>
              <a:gd name="connsiteX13" fmla="*/ 2355746 w 2685070"/>
              <a:gd name="connsiteY13" fmla="*/ 725872 h 725872"/>
              <a:gd name="connsiteX14" fmla="*/ 2043369 w 2685070"/>
              <a:gd name="connsiteY14" fmla="*/ 534784 h 725872"/>
              <a:gd name="connsiteX15" fmla="*/ 89869 w 2685070"/>
              <a:gd name="connsiteY15" fmla="*/ 539201 h 725872"/>
              <a:gd name="connsiteX16" fmla="*/ 0 w 2685070"/>
              <a:gd name="connsiteY16" fmla="*/ 449332 h 725872"/>
              <a:gd name="connsiteX17" fmla="*/ 0 w 2685070"/>
              <a:gd name="connsiteY17" fmla="*/ 449334 h 725872"/>
              <a:gd name="connsiteX18" fmla="*/ 0 w 2685070"/>
              <a:gd name="connsiteY18" fmla="*/ 314534 h 725872"/>
              <a:gd name="connsiteX19" fmla="*/ 0 w 2685070"/>
              <a:gd name="connsiteY19" fmla="*/ 314534 h 725872"/>
              <a:gd name="connsiteX20" fmla="*/ 0 w 2685070"/>
              <a:gd name="connsiteY20" fmla="*/ 89869 h 725872"/>
              <a:gd name="connsiteX0" fmla="*/ 0 w 2685070"/>
              <a:gd name="connsiteY0" fmla="*/ 89869 h 770046"/>
              <a:gd name="connsiteX1" fmla="*/ 89869 w 2685070"/>
              <a:gd name="connsiteY1" fmla="*/ 0 h 770046"/>
              <a:gd name="connsiteX2" fmla="*/ 1566291 w 2685070"/>
              <a:gd name="connsiteY2" fmla="*/ 0 h 770046"/>
              <a:gd name="connsiteX3" fmla="*/ 1566291 w 2685070"/>
              <a:gd name="connsiteY3" fmla="*/ 0 h 770046"/>
              <a:gd name="connsiteX4" fmla="*/ 2237558 w 2685070"/>
              <a:gd name="connsiteY4" fmla="*/ 0 h 770046"/>
              <a:gd name="connsiteX5" fmla="*/ 2595201 w 2685070"/>
              <a:gd name="connsiteY5" fmla="*/ 0 h 770046"/>
              <a:gd name="connsiteX6" fmla="*/ 2685070 w 2685070"/>
              <a:gd name="connsiteY6" fmla="*/ 89869 h 770046"/>
              <a:gd name="connsiteX7" fmla="*/ 2685070 w 2685070"/>
              <a:gd name="connsiteY7" fmla="*/ 314534 h 770046"/>
              <a:gd name="connsiteX8" fmla="*/ 2685070 w 2685070"/>
              <a:gd name="connsiteY8" fmla="*/ 314534 h 770046"/>
              <a:gd name="connsiteX9" fmla="*/ 2685070 w 2685070"/>
              <a:gd name="connsiteY9" fmla="*/ 449334 h 770046"/>
              <a:gd name="connsiteX10" fmla="*/ 2685070 w 2685070"/>
              <a:gd name="connsiteY10" fmla="*/ 449332 h 770046"/>
              <a:gd name="connsiteX11" fmla="*/ 2595201 w 2685070"/>
              <a:gd name="connsiteY11" fmla="*/ 539201 h 770046"/>
              <a:gd name="connsiteX12" fmla="*/ 2237558 w 2685070"/>
              <a:gd name="connsiteY12" fmla="*/ 539201 h 770046"/>
              <a:gd name="connsiteX13" fmla="*/ 2324824 w 2685070"/>
              <a:gd name="connsiteY13" fmla="*/ 770046 h 770046"/>
              <a:gd name="connsiteX14" fmla="*/ 2043369 w 2685070"/>
              <a:gd name="connsiteY14" fmla="*/ 534784 h 770046"/>
              <a:gd name="connsiteX15" fmla="*/ 89869 w 2685070"/>
              <a:gd name="connsiteY15" fmla="*/ 539201 h 770046"/>
              <a:gd name="connsiteX16" fmla="*/ 0 w 2685070"/>
              <a:gd name="connsiteY16" fmla="*/ 449332 h 770046"/>
              <a:gd name="connsiteX17" fmla="*/ 0 w 2685070"/>
              <a:gd name="connsiteY17" fmla="*/ 449334 h 770046"/>
              <a:gd name="connsiteX18" fmla="*/ 0 w 2685070"/>
              <a:gd name="connsiteY18" fmla="*/ 314534 h 770046"/>
              <a:gd name="connsiteX19" fmla="*/ 0 w 2685070"/>
              <a:gd name="connsiteY19" fmla="*/ 314534 h 770046"/>
              <a:gd name="connsiteX20" fmla="*/ 0 w 2685070"/>
              <a:gd name="connsiteY20" fmla="*/ 89869 h 770046"/>
              <a:gd name="connsiteX0" fmla="*/ 0 w 2685070"/>
              <a:gd name="connsiteY0" fmla="*/ 89869 h 770046"/>
              <a:gd name="connsiteX1" fmla="*/ 89869 w 2685070"/>
              <a:gd name="connsiteY1" fmla="*/ 0 h 770046"/>
              <a:gd name="connsiteX2" fmla="*/ 1566291 w 2685070"/>
              <a:gd name="connsiteY2" fmla="*/ 0 h 770046"/>
              <a:gd name="connsiteX3" fmla="*/ 1566291 w 2685070"/>
              <a:gd name="connsiteY3" fmla="*/ 0 h 770046"/>
              <a:gd name="connsiteX4" fmla="*/ 2237558 w 2685070"/>
              <a:gd name="connsiteY4" fmla="*/ 0 h 770046"/>
              <a:gd name="connsiteX5" fmla="*/ 2595201 w 2685070"/>
              <a:gd name="connsiteY5" fmla="*/ 0 h 770046"/>
              <a:gd name="connsiteX6" fmla="*/ 2685070 w 2685070"/>
              <a:gd name="connsiteY6" fmla="*/ 89869 h 770046"/>
              <a:gd name="connsiteX7" fmla="*/ 2685070 w 2685070"/>
              <a:gd name="connsiteY7" fmla="*/ 314534 h 770046"/>
              <a:gd name="connsiteX8" fmla="*/ 2685070 w 2685070"/>
              <a:gd name="connsiteY8" fmla="*/ 314534 h 770046"/>
              <a:gd name="connsiteX9" fmla="*/ 2685070 w 2685070"/>
              <a:gd name="connsiteY9" fmla="*/ 449334 h 770046"/>
              <a:gd name="connsiteX10" fmla="*/ 2685070 w 2685070"/>
              <a:gd name="connsiteY10" fmla="*/ 449332 h 770046"/>
              <a:gd name="connsiteX11" fmla="*/ 2595201 w 2685070"/>
              <a:gd name="connsiteY11" fmla="*/ 539201 h 770046"/>
              <a:gd name="connsiteX12" fmla="*/ 2401002 w 2685070"/>
              <a:gd name="connsiteY12" fmla="*/ 530367 h 770046"/>
              <a:gd name="connsiteX13" fmla="*/ 2324824 w 2685070"/>
              <a:gd name="connsiteY13" fmla="*/ 770046 h 770046"/>
              <a:gd name="connsiteX14" fmla="*/ 2043369 w 2685070"/>
              <a:gd name="connsiteY14" fmla="*/ 534784 h 770046"/>
              <a:gd name="connsiteX15" fmla="*/ 89869 w 2685070"/>
              <a:gd name="connsiteY15" fmla="*/ 539201 h 770046"/>
              <a:gd name="connsiteX16" fmla="*/ 0 w 2685070"/>
              <a:gd name="connsiteY16" fmla="*/ 449332 h 770046"/>
              <a:gd name="connsiteX17" fmla="*/ 0 w 2685070"/>
              <a:gd name="connsiteY17" fmla="*/ 449334 h 770046"/>
              <a:gd name="connsiteX18" fmla="*/ 0 w 2685070"/>
              <a:gd name="connsiteY18" fmla="*/ 314534 h 770046"/>
              <a:gd name="connsiteX19" fmla="*/ 0 w 2685070"/>
              <a:gd name="connsiteY19" fmla="*/ 314534 h 770046"/>
              <a:gd name="connsiteX20" fmla="*/ 0 w 2685070"/>
              <a:gd name="connsiteY20" fmla="*/ 89869 h 770046"/>
              <a:gd name="connsiteX0" fmla="*/ 0 w 2685070"/>
              <a:gd name="connsiteY0" fmla="*/ 89869 h 770046"/>
              <a:gd name="connsiteX1" fmla="*/ 89869 w 2685070"/>
              <a:gd name="connsiteY1" fmla="*/ 0 h 770046"/>
              <a:gd name="connsiteX2" fmla="*/ 1566291 w 2685070"/>
              <a:gd name="connsiteY2" fmla="*/ 0 h 770046"/>
              <a:gd name="connsiteX3" fmla="*/ 1566291 w 2685070"/>
              <a:gd name="connsiteY3" fmla="*/ 0 h 770046"/>
              <a:gd name="connsiteX4" fmla="*/ 2237558 w 2685070"/>
              <a:gd name="connsiteY4" fmla="*/ 0 h 770046"/>
              <a:gd name="connsiteX5" fmla="*/ 2595201 w 2685070"/>
              <a:gd name="connsiteY5" fmla="*/ 0 h 770046"/>
              <a:gd name="connsiteX6" fmla="*/ 2685070 w 2685070"/>
              <a:gd name="connsiteY6" fmla="*/ 89869 h 770046"/>
              <a:gd name="connsiteX7" fmla="*/ 2685070 w 2685070"/>
              <a:gd name="connsiteY7" fmla="*/ 314534 h 770046"/>
              <a:gd name="connsiteX8" fmla="*/ 2685070 w 2685070"/>
              <a:gd name="connsiteY8" fmla="*/ 314534 h 770046"/>
              <a:gd name="connsiteX9" fmla="*/ 2685070 w 2685070"/>
              <a:gd name="connsiteY9" fmla="*/ 449334 h 770046"/>
              <a:gd name="connsiteX10" fmla="*/ 2685070 w 2685070"/>
              <a:gd name="connsiteY10" fmla="*/ 449332 h 770046"/>
              <a:gd name="connsiteX11" fmla="*/ 2595201 w 2685070"/>
              <a:gd name="connsiteY11" fmla="*/ 539201 h 770046"/>
              <a:gd name="connsiteX12" fmla="*/ 2401002 w 2685070"/>
              <a:gd name="connsiteY12" fmla="*/ 530367 h 770046"/>
              <a:gd name="connsiteX13" fmla="*/ 2324824 w 2685070"/>
              <a:gd name="connsiteY13" fmla="*/ 770046 h 770046"/>
              <a:gd name="connsiteX14" fmla="*/ 2246569 w 2685070"/>
              <a:gd name="connsiteY14" fmla="*/ 539201 h 770046"/>
              <a:gd name="connsiteX15" fmla="*/ 89869 w 2685070"/>
              <a:gd name="connsiteY15" fmla="*/ 539201 h 770046"/>
              <a:gd name="connsiteX16" fmla="*/ 0 w 2685070"/>
              <a:gd name="connsiteY16" fmla="*/ 449332 h 770046"/>
              <a:gd name="connsiteX17" fmla="*/ 0 w 2685070"/>
              <a:gd name="connsiteY17" fmla="*/ 449334 h 770046"/>
              <a:gd name="connsiteX18" fmla="*/ 0 w 2685070"/>
              <a:gd name="connsiteY18" fmla="*/ 314534 h 770046"/>
              <a:gd name="connsiteX19" fmla="*/ 0 w 2685070"/>
              <a:gd name="connsiteY19" fmla="*/ 314534 h 770046"/>
              <a:gd name="connsiteX20" fmla="*/ 0 w 2685070"/>
              <a:gd name="connsiteY20" fmla="*/ 89869 h 770046"/>
              <a:gd name="connsiteX0" fmla="*/ 0 w 2685070"/>
              <a:gd name="connsiteY0" fmla="*/ 89869 h 770046"/>
              <a:gd name="connsiteX1" fmla="*/ 89869 w 2685070"/>
              <a:gd name="connsiteY1" fmla="*/ 0 h 770046"/>
              <a:gd name="connsiteX2" fmla="*/ 1566291 w 2685070"/>
              <a:gd name="connsiteY2" fmla="*/ 0 h 770046"/>
              <a:gd name="connsiteX3" fmla="*/ 1566291 w 2685070"/>
              <a:gd name="connsiteY3" fmla="*/ 0 h 770046"/>
              <a:gd name="connsiteX4" fmla="*/ 2237558 w 2685070"/>
              <a:gd name="connsiteY4" fmla="*/ 0 h 770046"/>
              <a:gd name="connsiteX5" fmla="*/ 2595201 w 2685070"/>
              <a:gd name="connsiteY5" fmla="*/ 0 h 770046"/>
              <a:gd name="connsiteX6" fmla="*/ 2685070 w 2685070"/>
              <a:gd name="connsiteY6" fmla="*/ 89869 h 770046"/>
              <a:gd name="connsiteX7" fmla="*/ 2685070 w 2685070"/>
              <a:gd name="connsiteY7" fmla="*/ 314534 h 770046"/>
              <a:gd name="connsiteX8" fmla="*/ 2685070 w 2685070"/>
              <a:gd name="connsiteY8" fmla="*/ 314534 h 770046"/>
              <a:gd name="connsiteX9" fmla="*/ 2685070 w 2685070"/>
              <a:gd name="connsiteY9" fmla="*/ 449334 h 770046"/>
              <a:gd name="connsiteX10" fmla="*/ 2685070 w 2685070"/>
              <a:gd name="connsiteY10" fmla="*/ 449332 h 770046"/>
              <a:gd name="connsiteX11" fmla="*/ 2595201 w 2685070"/>
              <a:gd name="connsiteY11" fmla="*/ 539201 h 770046"/>
              <a:gd name="connsiteX12" fmla="*/ 2378915 w 2685070"/>
              <a:gd name="connsiteY12" fmla="*/ 543620 h 770046"/>
              <a:gd name="connsiteX13" fmla="*/ 2324824 w 2685070"/>
              <a:gd name="connsiteY13" fmla="*/ 770046 h 770046"/>
              <a:gd name="connsiteX14" fmla="*/ 2246569 w 2685070"/>
              <a:gd name="connsiteY14" fmla="*/ 539201 h 770046"/>
              <a:gd name="connsiteX15" fmla="*/ 89869 w 2685070"/>
              <a:gd name="connsiteY15" fmla="*/ 539201 h 770046"/>
              <a:gd name="connsiteX16" fmla="*/ 0 w 2685070"/>
              <a:gd name="connsiteY16" fmla="*/ 449332 h 770046"/>
              <a:gd name="connsiteX17" fmla="*/ 0 w 2685070"/>
              <a:gd name="connsiteY17" fmla="*/ 449334 h 770046"/>
              <a:gd name="connsiteX18" fmla="*/ 0 w 2685070"/>
              <a:gd name="connsiteY18" fmla="*/ 314534 h 770046"/>
              <a:gd name="connsiteX19" fmla="*/ 0 w 2685070"/>
              <a:gd name="connsiteY19" fmla="*/ 314534 h 770046"/>
              <a:gd name="connsiteX20" fmla="*/ 0 w 2685070"/>
              <a:gd name="connsiteY20" fmla="*/ 89869 h 770046"/>
              <a:gd name="connsiteX0" fmla="*/ 0 w 2685070"/>
              <a:gd name="connsiteY0" fmla="*/ 89869 h 747959"/>
              <a:gd name="connsiteX1" fmla="*/ 89869 w 2685070"/>
              <a:gd name="connsiteY1" fmla="*/ 0 h 747959"/>
              <a:gd name="connsiteX2" fmla="*/ 1566291 w 2685070"/>
              <a:gd name="connsiteY2" fmla="*/ 0 h 747959"/>
              <a:gd name="connsiteX3" fmla="*/ 1566291 w 2685070"/>
              <a:gd name="connsiteY3" fmla="*/ 0 h 747959"/>
              <a:gd name="connsiteX4" fmla="*/ 2237558 w 2685070"/>
              <a:gd name="connsiteY4" fmla="*/ 0 h 747959"/>
              <a:gd name="connsiteX5" fmla="*/ 2595201 w 2685070"/>
              <a:gd name="connsiteY5" fmla="*/ 0 h 747959"/>
              <a:gd name="connsiteX6" fmla="*/ 2685070 w 2685070"/>
              <a:gd name="connsiteY6" fmla="*/ 89869 h 747959"/>
              <a:gd name="connsiteX7" fmla="*/ 2685070 w 2685070"/>
              <a:gd name="connsiteY7" fmla="*/ 314534 h 747959"/>
              <a:gd name="connsiteX8" fmla="*/ 2685070 w 2685070"/>
              <a:gd name="connsiteY8" fmla="*/ 314534 h 747959"/>
              <a:gd name="connsiteX9" fmla="*/ 2685070 w 2685070"/>
              <a:gd name="connsiteY9" fmla="*/ 449334 h 747959"/>
              <a:gd name="connsiteX10" fmla="*/ 2685070 w 2685070"/>
              <a:gd name="connsiteY10" fmla="*/ 449332 h 747959"/>
              <a:gd name="connsiteX11" fmla="*/ 2595201 w 2685070"/>
              <a:gd name="connsiteY11" fmla="*/ 539201 h 747959"/>
              <a:gd name="connsiteX12" fmla="*/ 2378915 w 2685070"/>
              <a:gd name="connsiteY12" fmla="*/ 543620 h 747959"/>
              <a:gd name="connsiteX13" fmla="*/ 2187884 w 2685070"/>
              <a:gd name="connsiteY13" fmla="*/ 747959 h 747959"/>
              <a:gd name="connsiteX14" fmla="*/ 2246569 w 2685070"/>
              <a:gd name="connsiteY14" fmla="*/ 539201 h 747959"/>
              <a:gd name="connsiteX15" fmla="*/ 89869 w 2685070"/>
              <a:gd name="connsiteY15" fmla="*/ 539201 h 747959"/>
              <a:gd name="connsiteX16" fmla="*/ 0 w 2685070"/>
              <a:gd name="connsiteY16" fmla="*/ 449332 h 747959"/>
              <a:gd name="connsiteX17" fmla="*/ 0 w 2685070"/>
              <a:gd name="connsiteY17" fmla="*/ 449334 h 747959"/>
              <a:gd name="connsiteX18" fmla="*/ 0 w 2685070"/>
              <a:gd name="connsiteY18" fmla="*/ 314534 h 747959"/>
              <a:gd name="connsiteX19" fmla="*/ 0 w 2685070"/>
              <a:gd name="connsiteY19" fmla="*/ 314534 h 747959"/>
              <a:gd name="connsiteX20" fmla="*/ 0 w 2685070"/>
              <a:gd name="connsiteY20" fmla="*/ 89869 h 747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85070" h="747959">
                <a:moveTo>
                  <a:pt x="0" y="89869"/>
                </a:moveTo>
                <a:cubicBezTo>
                  <a:pt x="0" y="40236"/>
                  <a:pt x="40236" y="0"/>
                  <a:pt x="89869" y="0"/>
                </a:cubicBezTo>
                <a:lnTo>
                  <a:pt x="1566291" y="0"/>
                </a:lnTo>
                <a:lnTo>
                  <a:pt x="1566291" y="0"/>
                </a:lnTo>
                <a:lnTo>
                  <a:pt x="2237558" y="0"/>
                </a:lnTo>
                <a:lnTo>
                  <a:pt x="2595201" y="0"/>
                </a:lnTo>
                <a:cubicBezTo>
                  <a:pt x="2644834" y="0"/>
                  <a:pt x="2685070" y="40236"/>
                  <a:pt x="2685070" y="89869"/>
                </a:cubicBezTo>
                <a:lnTo>
                  <a:pt x="2685070" y="314534"/>
                </a:lnTo>
                <a:lnTo>
                  <a:pt x="2685070" y="314534"/>
                </a:lnTo>
                <a:lnTo>
                  <a:pt x="2685070" y="449334"/>
                </a:lnTo>
                <a:lnTo>
                  <a:pt x="2685070" y="449332"/>
                </a:lnTo>
                <a:cubicBezTo>
                  <a:pt x="2685070" y="498965"/>
                  <a:pt x="2644834" y="539201"/>
                  <a:pt x="2595201" y="539201"/>
                </a:cubicBezTo>
                <a:lnTo>
                  <a:pt x="2378915" y="543620"/>
                </a:lnTo>
                <a:lnTo>
                  <a:pt x="2187884" y="747959"/>
                </a:lnTo>
                <a:lnTo>
                  <a:pt x="2246569" y="539201"/>
                </a:lnTo>
                <a:lnTo>
                  <a:pt x="89869" y="539201"/>
                </a:lnTo>
                <a:cubicBezTo>
                  <a:pt x="40236" y="539201"/>
                  <a:pt x="0" y="498965"/>
                  <a:pt x="0" y="449332"/>
                </a:cubicBezTo>
                <a:lnTo>
                  <a:pt x="0" y="449334"/>
                </a:lnTo>
                <a:lnTo>
                  <a:pt x="0" y="314534"/>
                </a:lnTo>
                <a:lnTo>
                  <a:pt x="0" y="314534"/>
                </a:lnTo>
                <a:lnTo>
                  <a:pt x="0" y="89869"/>
                </a:lnTo>
                <a:close/>
              </a:path>
            </a:pathLst>
          </a:custGeom>
          <a:no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9" name="角丸四角形 38">
            <a:extLst>
              <a:ext uri="{FF2B5EF4-FFF2-40B4-BE49-F238E27FC236}">
                <a16:creationId xmlns:a16="http://schemas.microsoft.com/office/drawing/2014/main" id="{138287D7-FC17-B84F-8B98-DF9842E18C3F}"/>
              </a:ext>
            </a:extLst>
          </p:cNvPr>
          <p:cNvSpPr/>
          <p:nvPr/>
        </p:nvSpPr>
        <p:spPr>
          <a:xfrm>
            <a:off x="5559680" y="6423989"/>
            <a:ext cx="822992" cy="1522571"/>
          </a:xfrm>
          <a:prstGeom prst="roundRect">
            <a:avLst>
              <a:gd name="adj" fmla="val 12933"/>
            </a:avLst>
          </a:prstGeom>
          <a:solidFill>
            <a:schemeClr val="bg1"/>
          </a:solidFill>
          <a:ln w="254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8" name="角丸四角形 37">
            <a:extLst>
              <a:ext uri="{FF2B5EF4-FFF2-40B4-BE49-F238E27FC236}">
                <a16:creationId xmlns:a16="http://schemas.microsoft.com/office/drawing/2014/main" id="{DA3E5B03-6A91-474D-AB4F-9BB9441FB414}"/>
              </a:ext>
            </a:extLst>
          </p:cNvPr>
          <p:cNvSpPr/>
          <p:nvPr/>
        </p:nvSpPr>
        <p:spPr>
          <a:xfrm>
            <a:off x="498863" y="6423989"/>
            <a:ext cx="795547" cy="1522571"/>
          </a:xfrm>
          <a:prstGeom prst="roundRect">
            <a:avLst>
              <a:gd name="adj" fmla="val 11418"/>
            </a:avLst>
          </a:prstGeom>
          <a:solidFill>
            <a:schemeClr val="bg1"/>
          </a:solidFill>
          <a:ln w="254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7" name="正方形/長方形 36">
            <a:extLst>
              <a:ext uri="{FF2B5EF4-FFF2-40B4-BE49-F238E27FC236}">
                <a16:creationId xmlns:a16="http://schemas.microsoft.com/office/drawing/2014/main" id="{9FE99F49-E3DA-8547-AB5F-61CFD6859E45}"/>
              </a:ext>
            </a:extLst>
          </p:cNvPr>
          <p:cNvSpPr/>
          <p:nvPr/>
        </p:nvSpPr>
        <p:spPr>
          <a:xfrm>
            <a:off x="290798" y="4304928"/>
            <a:ext cx="6177991" cy="393619"/>
          </a:xfrm>
          <a:prstGeom prst="rect">
            <a:avLst/>
          </a:prstGeom>
          <a:solidFill>
            <a:srgbClr val="FBE3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6" name="正方形/長方形 35">
            <a:extLst>
              <a:ext uri="{FF2B5EF4-FFF2-40B4-BE49-F238E27FC236}">
                <a16:creationId xmlns:a16="http://schemas.microsoft.com/office/drawing/2014/main" id="{7C2EC8E6-CB3A-7D47-B2FB-55B16D2402EF}"/>
              </a:ext>
            </a:extLst>
          </p:cNvPr>
          <p:cNvSpPr/>
          <p:nvPr/>
        </p:nvSpPr>
        <p:spPr>
          <a:xfrm>
            <a:off x="380330" y="8179795"/>
            <a:ext cx="6112467" cy="1518944"/>
          </a:xfrm>
          <a:prstGeom prst="rect">
            <a:avLst/>
          </a:prstGeom>
          <a:noFill/>
          <a:ln w="57150" cmpd="dbl">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30" name="グループ化 29">
            <a:extLst>
              <a:ext uri="{FF2B5EF4-FFF2-40B4-BE49-F238E27FC236}">
                <a16:creationId xmlns:a16="http://schemas.microsoft.com/office/drawing/2014/main" id="{4EE0B8A9-7681-0E47-ABFA-8D11118CF98D}"/>
              </a:ext>
            </a:extLst>
          </p:cNvPr>
          <p:cNvGrpSpPr/>
          <p:nvPr/>
        </p:nvGrpSpPr>
        <p:grpSpPr>
          <a:xfrm>
            <a:off x="498863" y="383297"/>
            <a:ext cx="5883809" cy="354855"/>
            <a:chOff x="504681" y="2599570"/>
            <a:chExt cx="5883809" cy="422158"/>
          </a:xfrm>
        </p:grpSpPr>
        <p:sp>
          <p:nvSpPr>
            <p:cNvPr id="31" name="正方形/長方形 30">
              <a:extLst>
                <a:ext uri="{FF2B5EF4-FFF2-40B4-BE49-F238E27FC236}">
                  <a16:creationId xmlns:a16="http://schemas.microsoft.com/office/drawing/2014/main" id="{C3F75BB8-6D06-A548-A14B-2CF1BCB12AB1}"/>
                </a:ext>
              </a:extLst>
            </p:cNvPr>
            <p:cNvSpPr/>
            <p:nvPr/>
          </p:nvSpPr>
          <p:spPr>
            <a:xfrm>
              <a:off x="504682" y="2599570"/>
              <a:ext cx="5883808" cy="42215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18D4C2B3-07EC-884B-8C6D-A6F43C03B6AD}"/>
                </a:ext>
              </a:extLst>
            </p:cNvPr>
            <p:cNvSpPr/>
            <p:nvPr/>
          </p:nvSpPr>
          <p:spPr>
            <a:xfrm>
              <a:off x="504681" y="2599570"/>
              <a:ext cx="118462" cy="42215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sp>
        <p:nvSpPr>
          <p:cNvPr id="33" name="角丸四角形 32">
            <a:extLst>
              <a:ext uri="{FF2B5EF4-FFF2-40B4-BE49-F238E27FC236}">
                <a16:creationId xmlns:a16="http://schemas.microsoft.com/office/drawing/2014/main" id="{B6A28EAC-574D-8048-BB98-6C02E660E397}"/>
              </a:ext>
            </a:extLst>
          </p:cNvPr>
          <p:cNvSpPr/>
          <p:nvPr/>
        </p:nvSpPr>
        <p:spPr>
          <a:xfrm>
            <a:off x="513296" y="3042402"/>
            <a:ext cx="5883808" cy="1168051"/>
          </a:xfrm>
          <a:prstGeom prst="roundRect">
            <a:avLst>
              <a:gd name="adj" fmla="val 5248"/>
            </a:avLst>
          </a:prstGeom>
          <a:solidFill>
            <a:schemeClr val="bg1"/>
          </a:solidFill>
          <a:ln w="2540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AE942204-569A-7E4B-A0AB-CF0F3A626A71}"/>
              </a:ext>
            </a:extLst>
          </p:cNvPr>
          <p:cNvSpPr/>
          <p:nvPr/>
        </p:nvSpPr>
        <p:spPr>
          <a:xfrm>
            <a:off x="254336" y="883132"/>
            <a:ext cx="6214453" cy="768017"/>
          </a:xfrm>
          <a:prstGeom prst="rect">
            <a:avLst/>
          </a:prstGeom>
          <a:solidFill>
            <a:srgbClr val="FBE3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0CC7D234-6B38-7543-B7EB-0FA124650A6D}"/>
              </a:ext>
            </a:extLst>
          </p:cNvPr>
          <p:cNvSpPr txBox="1"/>
          <p:nvPr/>
        </p:nvSpPr>
        <p:spPr>
          <a:xfrm>
            <a:off x="622316" y="1654154"/>
            <a:ext cx="5819805" cy="323165"/>
          </a:xfrm>
          <a:prstGeom prst="rect">
            <a:avLst/>
          </a:prstGeom>
          <a:noFill/>
        </p:spPr>
        <p:txBody>
          <a:bodyPr wrap="square" rtlCol="0">
            <a:spAutoFit/>
          </a:bodyPr>
          <a:lstStyle/>
          <a:p>
            <a:pPr>
              <a:spcBef>
                <a:spcPts val="100"/>
              </a:spcBef>
              <a:spcAft>
                <a:spcPts val="200"/>
              </a:spcAft>
            </a:pPr>
            <a:r>
              <a:rPr kumimoji="1" lang="ja-JP" altLang="en-US" sz="1500" dirty="0">
                <a:latin typeface="メイリオ" panose="020B0604030504040204" pitchFamily="50" charset="-128"/>
                <a:ea typeface="メイリオ" panose="020B0604030504040204" pitchFamily="50" charset="-128"/>
              </a:rPr>
              <a:t>▶ </a:t>
            </a:r>
            <a:r>
              <a:rPr kumimoji="1" lang="ja-JP" altLang="en-US" sz="1500" spc="100" dirty="0">
                <a:latin typeface="メイリオ" panose="020B0604030504040204" pitchFamily="50" charset="-128"/>
                <a:ea typeface="メイリオ" panose="020B0604030504040204" pitchFamily="50" charset="-128"/>
              </a:rPr>
              <a:t>給付金は</a:t>
            </a:r>
            <a:r>
              <a:rPr kumimoji="1" lang="en-US" altLang="ja-JP" sz="1500" spc="100" dirty="0">
                <a:latin typeface="メイリオ" panose="020B0604030504040204" pitchFamily="50" charset="-128"/>
                <a:ea typeface="メイリオ" panose="020B0604030504040204" pitchFamily="50" charset="-128"/>
              </a:rPr>
              <a:t>､</a:t>
            </a:r>
            <a:r>
              <a:rPr kumimoji="1" lang="ja-JP" altLang="en-US" sz="1500" b="1" spc="100" dirty="0">
                <a:solidFill>
                  <a:srgbClr val="FF0000"/>
                </a:solidFill>
                <a:latin typeface="メイリオ" panose="020B0604030504040204" pitchFamily="50" charset="-128"/>
                <a:ea typeface="メイリオ" panose="020B0604030504040204" pitchFamily="50" charset="-128"/>
              </a:rPr>
              <a:t>申請不要</a:t>
            </a:r>
            <a:r>
              <a:rPr kumimoji="1" lang="ja-JP" altLang="en-US" sz="1500" spc="100" dirty="0">
                <a:latin typeface="メイリオ" panose="020B0604030504040204" pitchFamily="50" charset="-128"/>
                <a:ea typeface="メイリオ" panose="020B0604030504040204" pitchFamily="50" charset="-128"/>
              </a:rPr>
              <a:t>で受け取ることができます。</a:t>
            </a:r>
          </a:p>
        </p:txBody>
      </p:sp>
      <p:sp>
        <p:nvSpPr>
          <p:cNvPr id="8" name="テキスト ボックス 7">
            <a:extLst>
              <a:ext uri="{FF2B5EF4-FFF2-40B4-BE49-F238E27FC236}">
                <a16:creationId xmlns:a16="http://schemas.microsoft.com/office/drawing/2014/main" id="{D1541065-34E3-FC41-8F1D-62DEBC6770C8}"/>
              </a:ext>
            </a:extLst>
          </p:cNvPr>
          <p:cNvSpPr txBox="1"/>
          <p:nvPr/>
        </p:nvSpPr>
        <p:spPr>
          <a:xfrm>
            <a:off x="618754" y="3312185"/>
            <a:ext cx="5676931" cy="907941"/>
          </a:xfrm>
          <a:prstGeom prst="rect">
            <a:avLst/>
          </a:prstGeom>
          <a:noFill/>
        </p:spPr>
        <p:txBody>
          <a:bodyPr wrap="square" rtlCol="0">
            <a:spAutoFit/>
          </a:bodyPr>
          <a:lstStyle/>
          <a:p>
            <a:pPr>
              <a:spcBef>
                <a:spcPts val="50"/>
              </a:spcBef>
              <a:spcAft>
                <a:spcPts val="50"/>
              </a:spcAft>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給付金の支給を希望しない場合、受給拒否届出書を市区町村に提出ください。</a:t>
            </a:r>
          </a:p>
          <a:p>
            <a:pPr>
              <a:spcBef>
                <a:spcPts val="50"/>
              </a:spcBef>
              <a:spcAft>
                <a:spcPts val="50"/>
              </a:spcAft>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令和４年度中に実施した子育て世帯生活支援特別給付金の支給に当たって指　　　</a:t>
            </a:r>
            <a:endParaRPr kumimoji="1" lang="en-US" altLang="ja-JP" sz="1200" dirty="0">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200" dirty="0">
                <a:latin typeface="メイリオ" panose="020B0604030504040204" pitchFamily="50" charset="-128"/>
                <a:ea typeface="メイリオ" panose="020B0604030504040204" pitchFamily="50" charset="-128"/>
              </a:rPr>
              <a:t>　　定していた口座を解約しているなど、給付金の支給に支障が出る恐れがある</a:t>
            </a:r>
            <a:endParaRPr kumimoji="1" lang="en-US" altLang="ja-JP" sz="1200" dirty="0">
              <a:latin typeface="メイリオ" panose="020B0604030504040204" pitchFamily="50" charset="-128"/>
              <a:ea typeface="メイリオ" panose="020B0604030504040204" pitchFamily="50" charset="-128"/>
            </a:endParaRPr>
          </a:p>
          <a:p>
            <a:pPr>
              <a:spcBef>
                <a:spcPts val="50"/>
              </a:spcBef>
              <a:spcAft>
                <a:spcPts val="50"/>
              </a:spcAft>
            </a:pPr>
            <a:r>
              <a:rPr lang="ja-JP" altLang="en-US" sz="12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場合は、振込指定口座を変更するなどの手続きをしてください。</a:t>
            </a:r>
          </a:p>
        </p:txBody>
      </p:sp>
      <p:sp>
        <p:nvSpPr>
          <p:cNvPr id="10" name="テキスト ボックス 9">
            <a:extLst>
              <a:ext uri="{FF2B5EF4-FFF2-40B4-BE49-F238E27FC236}">
                <a16:creationId xmlns:a16="http://schemas.microsoft.com/office/drawing/2014/main" id="{CBD64617-C3E2-B749-990D-D56FBDB62DC7}"/>
              </a:ext>
            </a:extLst>
          </p:cNvPr>
          <p:cNvSpPr txBox="1"/>
          <p:nvPr/>
        </p:nvSpPr>
        <p:spPr>
          <a:xfrm>
            <a:off x="558094" y="3079210"/>
            <a:ext cx="1591966" cy="276999"/>
          </a:xfrm>
          <a:prstGeom prst="rect">
            <a:avLst/>
          </a:prstGeom>
          <a:noFill/>
        </p:spPr>
        <p:txBody>
          <a:bodyPr wrap="square" rtlCol="0">
            <a:spAutoFit/>
          </a:bodyPr>
          <a:lstStyle/>
          <a:p>
            <a:pPr algn="dist">
              <a:spcBef>
                <a:spcPts val="150"/>
              </a:spcBef>
              <a:spcAft>
                <a:spcPts val="150"/>
              </a:spcAft>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ご注意ください</a:t>
            </a:r>
            <a:r>
              <a:rPr kumimoji="1" lang="en-US" altLang="ja-JP" sz="1200" dirty="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65357A3D-61CF-B447-BAE3-FD4AC179CEC3}"/>
              </a:ext>
            </a:extLst>
          </p:cNvPr>
          <p:cNvSpPr txBox="1"/>
          <p:nvPr/>
        </p:nvSpPr>
        <p:spPr>
          <a:xfrm>
            <a:off x="290799" y="4332600"/>
            <a:ext cx="6276404" cy="369332"/>
          </a:xfrm>
          <a:prstGeom prst="rect">
            <a:avLst/>
          </a:prstGeom>
          <a:noFill/>
        </p:spPr>
        <p:txBody>
          <a:bodyPr wrap="square" rtlCol="0">
            <a:spAutoFit/>
          </a:bodyPr>
          <a:lstStyle/>
          <a:p>
            <a:r>
              <a:rPr lang="en-US" altLang="ja-JP" b="1" spc="-150" dirty="0">
                <a:latin typeface="メイリオ" panose="020B0604030504040204" pitchFamily="50" charset="-128"/>
                <a:ea typeface="メイリオ" panose="020B0604030504040204" pitchFamily="50" charset="-128"/>
              </a:rPr>
              <a:t>Ⅱ</a:t>
            </a:r>
            <a:r>
              <a:rPr lang="ja-JP" altLang="en-US" b="1" spc="-150" dirty="0">
                <a:latin typeface="メイリオ" panose="020B0604030504040204" pitchFamily="50" charset="-128"/>
                <a:ea typeface="メイリオ" panose="020B0604030504040204" pitchFamily="50" charset="-128"/>
              </a:rPr>
              <a:t>．表面②に当てはまる、</a:t>
            </a:r>
            <a:r>
              <a:rPr kumimoji="1" lang="ja-JP" altLang="en-US" b="1" dirty="0">
                <a:latin typeface="メイリオ" panose="020B0604030504040204" pitchFamily="50" charset="-128"/>
                <a:ea typeface="メイリオ" panose="020B0604030504040204" pitchFamily="50" charset="-128"/>
              </a:rPr>
              <a:t>上記以外の方</a:t>
            </a:r>
            <a:r>
              <a:rPr kumimoji="1" lang="ja-JP" altLang="en-US" sz="1400" b="1" spc="50" dirty="0">
                <a:latin typeface="メイリオ" panose="020B0604030504040204" pitchFamily="50" charset="-128"/>
                <a:ea typeface="メイリオ" panose="020B0604030504040204" pitchFamily="50" charset="-128"/>
              </a:rPr>
              <a:t>（例</a:t>
            </a:r>
            <a:r>
              <a:rPr kumimoji="1" lang="en-US" altLang="ja-JP" sz="1400" b="1" spc="50" dirty="0">
                <a:latin typeface="メイリオ" panose="020B0604030504040204" pitchFamily="50" charset="-128"/>
                <a:ea typeface="メイリオ" panose="020B0604030504040204" pitchFamily="50" charset="-128"/>
              </a:rPr>
              <a:t>.</a:t>
            </a:r>
            <a:r>
              <a:rPr kumimoji="1" lang="ja-JP" altLang="en-US" sz="1400" b="1" spc="50" dirty="0">
                <a:latin typeface="メイリオ" panose="020B0604030504040204" pitchFamily="50" charset="-128"/>
                <a:ea typeface="メイリオ" panose="020B0604030504040204" pitchFamily="50" charset="-128"/>
              </a:rPr>
              <a:t> </a:t>
            </a:r>
            <a:r>
              <a:rPr kumimoji="1" lang="ja-JP" altLang="en-US" sz="1400" b="1" u="sng" spc="50" dirty="0">
                <a:latin typeface="メイリオ" panose="020B0604030504040204" pitchFamily="50" charset="-128"/>
                <a:ea typeface="メイリオ" panose="020B0604030504040204" pitchFamily="50" charset="-128"/>
              </a:rPr>
              <a:t>収入が急変</a:t>
            </a:r>
            <a:r>
              <a:rPr kumimoji="1" lang="ja-JP" altLang="en-US" sz="1400" b="1" spc="50" dirty="0">
                <a:latin typeface="メイリオ" panose="020B0604030504040204" pitchFamily="50" charset="-128"/>
                <a:ea typeface="メイリオ" panose="020B0604030504040204" pitchFamily="50" charset="-128"/>
              </a:rPr>
              <a:t>した方）</a:t>
            </a:r>
            <a:endParaRPr kumimoji="1" lang="ja-JP" altLang="en-US" b="1" spc="50" dirty="0">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26C5769A-2A0D-C84B-A9CC-2D26120F2E73}"/>
              </a:ext>
            </a:extLst>
          </p:cNvPr>
          <p:cNvSpPr txBox="1"/>
          <p:nvPr/>
        </p:nvSpPr>
        <p:spPr>
          <a:xfrm>
            <a:off x="585606" y="4770939"/>
            <a:ext cx="5883184" cy="430887"/>
          </a:xfrm>
          <a:prstGeom prst="rect">
            <a:avLst/>
          </a:prstGeom>
          <a:noFill/>
        </p:spPr>
        <p:txBody>
          <a:bodyPr wrap="square" rtlCol="0">
            <a:spAutoFit/>
          </a:bodyPr>
          <a:lstStyle/>
          <a:p>
            <a:pPr>
              <a:spcBef>
                <a:spcPts val="100"/>
              </a:spcBef>
            </a:pPr>
            <a:r>
              <a:rPr kumimoji="1" lang="ja-JP" altLang="en-US" sz="1500" dirty="0">
                <a:latin typeface="メイリオ" panose="020B0604030504040204" pitchFamily="50" charset="-128"/>
                <a:ea typeface="メイリオ" panose="020B0604030504040204" pitchFamily="50" charset="-128"/>
              </a:rPr>
              <a:t>▶</a:t>
            </a:r>
            <a:r>
              <a:rPr kumimoji="1" lang="en-US" altLang="ja-JP" sz="1500" dirty="0">
                <a:latin typeface="メイリオ" panose="020B0604030504040204" pitchFamily="50" charset="-128"/>
                <a:ea typeface="メイリオ" panose="020B0604030504040204" pitchFamily="50" charset="-128"/>
              </a:rPr>
              <a:t> </a:t>
            </a:r>
            <a:r>
              <a:rPr kumimoji="1" lang="ja-JP" altLang="en-US" sz="1500" dirty="0">
                <a:latin typeface="メイリオ" panose="020B0604030504040204" pitchFamily="50" charset="-128"/>
                <a:ea typeface="メイリオ" panose="020B0604030504040204" pitchFamily="50" charset="-128"/>
              </a:rPr>
              <a:t>給付金を受け取るには</a:t>
            </a:r>
            <a:r>
              <a:rPr kumimoji="1" lang="en-US" altLang="ja-JP" sz="1500" dirty="0">
                <a:latin typeface="メイリオ" panose="020B0604030504040204" pitchFamily="50" charset="-128"/>
                <a:ea typeface="メイリオ" panose="020B0604030504040204" pitchFamily="50" charset="-128"/>
              </a:rPr>
              <a:t>､</a:t>
            </a:r>
            <a:r>
              <a:rPr kumimoji="1" lang="ja-JP" altLang="en-US" sz="2200" b="1" u="sng" dirty="0">
                <a:solidFill>
                  <a:srgbClr val="FF0000"/>
                </a:solidFill>
                <a:latin typeface="メイリオ" panose="020B0604030504040204" pitchFamily="50" charset="-128"/>
                <a:ea typeface="メイリオ" panose="020B0604030504040204" pitchFamily="50" charset="-128"/>
              </a:rPr>
              <a:t>申請が必要</a:t>
            </a:r>
            <a:r>
              <a:rPr kumimoji="1" lang="ja-JP" altLang="en-US" sz="1500" dirty="0">
                <a:latin typeface="メイリオ" panose="020B0604030504040204" pitchFamily="50" charset="-128"/>
                <a:ea typeface="メイリオ" panose="020B0604030504040204" pitchFamily="50" charset="-128"/>
              </a:rPr>
              <a:t>です。</a:t>
            </a:r>
          </a:p>
        </p:txBody>
      </p:sp>
      <p:sp>
        <p:nvSpPr>
          <p:cNvPr id="21" name="テキスト ボックス 20">
            <a:extLst>
              <a:ext uri="{FF2B5EF4-FFF2-40B4-BE49-F238E27FC236}">
                <a16:creationId xmlns:a16="http://schemas.microsoft.com/office/drawing/2014/main" id="{381E6BC8-828D-BE46-8946-7F89C9B005D8}"/>
              </a:ext>
            </a:extLst>
          </p:cNvPr>
          <p:cNvSpPr txBox="1"/>
          <p:nvPr/>
        </p:nvSpPr>
        <p:spPr>
          <a:xfrm>
            <a:off x="2191368" y="6953384"/>
            <a:ext cx="2560786" cy="461665"/>
          </a:xfrm>
          <a:prstGeom prst="rect">
            <a:avLst/>
          </a:prstGeom>
          <a:noFill/>
        </p:spPr>
        <p:txBody>
          <a:bodyPr wrap="square" rtlCol="0">
            <a:spAutoFit/>
          </a:bodyPr>
          <a:lstStyle/>
          <a:p>
            <a:pPr algn="dist"/>
            <a:r>
              <a:rPr lang="ja-JP" altLang="en-US" sz="1200" u="sng" dirty="0">
                <a:latin typeface="メイリオ" panose="020B0604030504040204" pitchFamily="50" charset="-128"/>
                <a:ea typeface="メイリオ" panose="020B0604030504040204" pitchFamily="50" charset="-128"/>
              </a:rPr>
              <a:t>木島平</a:t>
            </a:r>
            <a:r>
              <a:rPr kumimoji="1" lang="ja-JP" altLang="en-US" sz="1200" u="sng" dirty="0">
                <a:latin typeface="メイリオ" panose="020B0604030504040204" pitchFamily="50" charset="-128"/>
                <a:ea typeface="メイリオ" panose="020B0604030504040204" pitchFamily="50" charset="-128"/>
              </a:rPr>
              <a:t>村の窓口に直接</a:t>
            </a:r>
          </a:p>
          <a:p>
            <a:pPr algn="dist"/>
            <a:r>
              <a:rPr kumimoji="1" lang="ja-JP" altLang="en-US" sz="1200" u="sng" dirty="0">
                <a:latin typeface="メイリオ" panose="020B0604030504040204" pitchFamily="50" charset="-128"/>
                <a:ea typeface="メイリオ" panose="020B0604030504040204" pitchFamily="50" charset="-128"/>
              </a:rPr>
              <a:t>または郵送でご提出ください。</a:t>
            </a:r>
          </a:p>
        </p:txBody>
      </p:sp>
      <p:sp>
        <p:nvSpPr>
          <p:cNvPr id="22" name="テキスト ボックス 21">
            <a:extLst>
              <a:ext uri="{FF2B5EF4-FFF2-40B4-BE49-F238E27FC236}">
                <a16:creationId xmlns:a16="http://schemas.microsoft.com/office/drawing/2014/main" id="{A3680065-FCA3-1248-B578-1B91D7B44AC3}"/>
              </a:ext>
            </a:extLst>
          </p:cNvPr>
          <p:cNvSpPr txBox="1"/>
          <p:nvPr/>
        </p:nvSpPr>
        <p:spPr>
          <a:xfrm>
            <a:off x="2436990" y="6501781"/>
            <a:ext cx="1808484" cy="276999"/>
          </a:xfrm>
          <a:prstGeom prst="rect">
            <a:avLst/>
          </a:prstGeom>
          <a:noFill/>
        </p:spPr>
        <p:txBody>
          <a:bodyPr wrap="square" rtlCol="0">
            <a:spAutoFit/>
          </a:bodyPr>
          <a:lstStyle/>
          <a:p>
            <a:pPr algn="dist"/>
            <a:r>
              <a:rPr kumimoji="1" lang="ja-JP" altLang="en-US" sz="1200" dirty="0">
                <a:latin typeface="メイリオ" panose="020B0604030504040204" pitchFamily="50" charset="-128"/>
                <a:ea typeface="メイリオ" panose="020B0604030504040204" pitchFamily="50" charset="-128"/>
              </a:rPr>
              <a:t>①給付金の申請手続き</a:t>
            </a:r>
          </a:p>
        </p:txBody>
      </p:sp>
      <p:sp>
        <p:nvSpPr>
          <p:cNvPr id="23" name="テキスト ボックス 22">
            <a:extLst>
              <a:ext uri="{FF2B5EF4-FFF2-40B4-BE49-F238E27FC236}">
                <a16:creationId xmlns:a16="http://schemas.microsoft.com/office/drawing/2014/main" id="{342EFFCE-09FF-634B-9011-1D5FAAC399C0}"/>
              </a:ext>
            </a:extLst>
          </p:cNvPr>
          <p:cNvSpPr txBox="1"/>
          <p:nvPr/>
        </p:nvSpPr>
        <p:spPr>
          <a:xfrm>
            <a:off x="2579731" y="7644442"/>
            <a:ext cx="1665743" cy="276999"/>
          </a:xfrm>
          <a:prstGeom prst="rect">
            <a:avLst/>
          </a:prstGeom>
          <a:noFill/>
        </p:spPr>
        <p:txBody>
          <a:bodyPr wrap="square" rtlCol="0">
            <a:spAutoFit/>
          </a:bodyPr>
          <a:lstStyle/>
          <a:p>
            <a:pPr algn="dist"/>
            <a:r>
              <a:rPr kumimoji="1" lang="ja-JP" altLang="en-US" sz="1200" dirty="0">
                <a:latin typeface="メイリオ" panose="020B0604030504040204" pitchFamily="50" charset="-128"/>
                <a:ea typeface="メイリオ" panose="020B0604030504040204" pitchFamily="50" charset="-128"/>
              </a:rPr>
              <a:t>②指定口座へ振込み</a:t>
            </a:r>
          </a:p>
        </p:txBody>
      </p:sp>
      <p:sp>
        <p:nvSpPr>
          <p:cNvPr id="24" name="テキスト ボックス 23">
            <a:extLst>
              <a:ext uri="{FF2B5EF4-FFF2-40B4-BE49-F238E27FC236}">
                <a16:creationId xmlns:a16="http://schemas.microsoft.com/office/drawing/2014/main" id="{207BACAB-EA4C-9842-8CE8-0DFED1B73F6A}"/>
              </a:ext>
            </a:extLst>
          </p:cNvPr>
          <p:cNvSpPr txBox="1"/>
          <p:nvPr/>
        </p:nvSpPr>
        <p:spPr>
          <a:xfrm>
            <a:off x="453721" y="6986987"/>
            <a:ext cx="906985" cy="461665"/>
          </a:xfrm>
          <a:prstGeom prst="rect">
            <a:avLst/>
          </a:prstGeom>
          <a:noFill/>
        </p:spPr>
        <p:txBody>
          <a:bodyPr wrap="square" rtlCol="0">
            <a:spAutoFit/>
          </a:bodyPr>
          <a:lstStyle/>
          <a:p>
            <a:pPr algn="ctr"/>
            <a:r>
              <a:rPr kumimoji="1" lang="ja-JP" altLang="en-US" sz="1200" spc="50" dirty="0">
                <a:latin typeface="メイリオ" panose="020B0604030504040204" pitchFamily="50" charset="-128"/>
                <a:ea typeface="メイリオ" panose="020B0604030504040204" pitchFamily="50" charset="-128"/>
              </a:rPr>
              <a:t>給付金</a:t>
            </a:r>
            <a:endParaRPr kumimoji="1" lang="en-US" altLang="ja-JP" sz="1200" spc="50" dirty="0">
              <a:latin typeface="メイリオ" panose="020B0604030504040204" pitchFamily="50" charset="-128"/>
              <a:ea typeface="メイリオ" panose="020B0604030504040204" pitchFamily="50" charset="-128"/>
            </a:endParaRPr>
          </a:p>
          <a:p>
            <a:pPr algn="ctr"/>
            <a:r>
              <a:rPr kumimoji="1" lang="ja-JP" altLang="en-US" sz="1200" spc="50" dirty="0">
                <a:latin typeface="メイリオ" panose="020B0604030504040204" pitchFamily="50" charset="-128"/>
                <a:ea typeface="メイリオ" panose="020B0604030504040204" pitchFamily="50" charset="-128"/>
              </a:rPr>
              <a:t>対象の方</a:t>
            </a:r>
          </a:p>
        </p:txBody>
      </p:sp>
      <p:sp>
        <p:nvSpPr>
          <p:cNvPr id="25" name="テキスト ボックス 24">
            <a:extLst>
              <a:ext uri="{FF2B5EF4-FFF2-40B4-BE49-F238E27FC236}">
                <a16:creationId xmlns:a16="http://schemas.microsoft.com/office/drawing/2014/main" id="{2C28EE1E-4876-C04D-8F1B-4A0B784BC2CA}"/>
              </a:ext>
            </a:extLst>
          </p:cNvPr>
          <p:cNvSpPr txBox="1"/>
          <p:nvPr/>
        </p:nvSpPr>
        <p:spPr>
          <a:xfrm>
            <a:off x="5471318" y="7050421"/>
            <a:ext cx="970803" cy="276999"/>
          </a:xfrm>
          <a:prstGeom prst="rect">
            <a:avLst/>
          </a:prstGeom>
          <a:noFill/>
        </p:spPr>
        <p:txBody>
          <a:bodyPr wrap="square" rtlCol="0">
            <a:spAutoFit/>
          </a:bodyPr>
          <a:lstStyle/>
          <a:p>
            <a:pPr algn="ctr"/>
            <a:r>
              <a:rPr lang="ja-JP" altLang="en-US" sz="1200" spc="-50" dirty="0">
                <a:latin typeface="メイリオ" panose="020B0604030504040204" pitchFamily="50" charset="-128"/>
                <a:ea typeface="メイリオ" panose="020B0604030504040204" pitchFamily="50" charset="-128"/>
              </a:rPr>
              <a:t>木島平</a:t>
            </a:r>
            <a:r>
              <a:rPr kumimoji="1" lang="ja-JP" altLang="en-US" sz="1200" dirty="0">
                <a:latin typeface="メイリオ" panose="020B0604030504040204" pitchFamily="50" charset="-128"/>
                <a:ea typeface="メイリオ" panose="020B0604030504040204" pitchFamily="50" charset="-128"/>
              </a:rPr>
              <a:t>村</a:t>
            </a:r>
          </a:p>
        </p:txBody>
      </p:sp>
      <p:sp>
        <p:nvSpPr>
          <p:cNvPr id="27" name="テキスト ボックス 26">
            <a:extLst>
              <a:ext uri="{FF2B5EF4-FFF2-40B4-BE49-F238E27FC236}">
                <a16:creationId xmlns:a16="http://schemas.microsoft.com/office/drawing/2014/main" id="{A65AB490-BAFF-E045-B133-A9E985423B8E}"/>
              </a:ext>
            </a:extLst>
          </p:cNvPr>
          <p:cNvSpPr txBox="1"/>
          <p:nvPr/>
        </p:nvSpPr>
        <p:spPr>
          <a:xfrm>
            <a:off x="504449" y="8919343"/>
            <a:ext cx="5901503" cy="697627"/>
          </a:xfrm>
          <a:prstGeom prst="rect">
            <a:avLst/>
          </a:prstGeom>
          <a:noFill/>
        </p:spPr>
        <p:txBody>
          <a:bodyPr wrap="square" rtlCol="0">
            <a:spAutoFit/>
          </a:bodyPr>
          <a:lstStyle/>
          <a:p>
            <a:pPr>
              <a:spcBef>
                <a:spcPts val="100"/>
              </a:spcBef>
              <a:spcAft>
                <a:spcPts val="100"/>
              </a:spcAft>
            </a:pPr>
            <a:r>
              <a:rPr kumimoji="1" lang="ja-JP" altLang="en-US" sz="1200" spc="50" dirty="0">
                <a:latin typeface="メイリオ" panose="020B0604030504040204" pitchFamily="50" charset="-128"/>
                <a:ea typeface="メイリオ" panose="020B0604030504040204" pitchFamily="50" charset="-128"/>
              </a:rPr>
              <a:t>ご自宅や職場などに都道府県・市区町村や厚生労働省（の職員）などをかたった</a:t>
            </a:r>
            <a:endParaRPr kumimoji="1" lang="en-US" altLang="ja-JP" sz="1200" spc="50" dirty="0">
              <a:latin typeface="メイリオ" panose="020B0604030504040204" pitchFamily="50" charset="-128"/>
              <a:ea typeface="メイリオ" panose="020B0604030504040204" pitchFamily="50" charset="-128"/>
            </a:endParaRPr>
          </a:p>
          <a:p>
            <a:pPr>
              <a:spcBef>
                <a:spcPts val="100"/>
              </a:spcBef>
              <a:spcAft>
                <a:spcPts val="100"/>
              </a:spcAft>
            </a:pPr>
            <a:r>
              <a:rPr kumimoji="1" lang="ja-JP" altLang="en-US" sz="1200" spc="50" dirty="0">
                <a:latin typeface="メイリオ" panose="020B0604030504040204" pitchFamily="50" charset="-128"/>
                <a:ea typeface="メイリオ" panose="020B0604030504040204" pitchFamily="50" charset="-128"/>
              </a:rPr>
              <a:t>不審な電話や郵便があった場合は、お住まいの市区町村や最寄りの警察署、また</a:t>
            </a:r>
            <a:endParaRPr kumimoji="1" lang="en-US" altLang="ja-JP" sz="1200" spc="50" dirty="0">
              <a:latin typeface="メイリオ" panose="020B0604030504040204" pitchFamily="50" charset="-128"/>
              <a:ea typeface="メイリオ" panose="020B0604030504040204" pitchFamily="50" charset="-128"/>
            </a:endParaRPr>
          </a:p>
          <a:p>
            <a:pPr>
              <a:spcBef>
                <a:spcPts val="100"/>
              </a:spcBef>
              <a:spcAft>
                <a:spcPts val="100"/>
              </a:spcAft>
            </a:pPr>
            <a:r>
              <a:rPr kumimoji="1" lang="ja-JP" altLang="en-US" sz="1200" spc="50" dirty="0">
                <a:latin typeface="メイリオ" panose="020B0604030504040204" pitchFamily="50" charset="-128"/>
                <a:ea typeface="メイリオ" panose="020B0604030504040204" pitchFamily="50" charset="-128"/>
              </a:rPr>
              <a:t>は警察相談専用電話</a:t>
            </a:r>
            <a:r>
              <a:rPr kumimoji="1" lang="en-US" altLang="ja-JP" sz="1200" spc="50" dirty="0">
                <a:latin typeface="メイリオ" panose="020B0604030504040204" pitchFamily="50" charset="-128"/>
                <a:ea typeface="メイリオ" panose="020B0604030504040204" pitchFamily="50" charset="-128"/>
              </a:rPr>
              <a:t>(#9110)</a:t>
            </a:r>
            <a:r>
              <a:rPr kumimoji="1" lang="ja-JP" altLang="en-US" sz="1200" spc="50" dirty="0">
                <a:latin typeface="メイリオ" panose="020B0604030504040204" pitchFamily="50" charset="-128"/>
                <a:ea typeface="メイリオ" panose="020B0604030504040204" pitchFamily="50" charset="-128"/>
              </a:rPr>
              <a:t>にご連絡ください。</a:t>
            </a:r>
          </a:p>
        </p:txBody>
      </p:sp>
      <p:sp>
        <p:nvSpPr>
          <p:cNvPr id="28" name="テキスト ボックス 27">
            <a:extLst>
              <a:ext uri="{FF2B5EF4-FFF2-40B4-BE49-F238E27FC236}">
                <a16:creationId xmlns:a16="http://schemas.microsoft.com/office/drawing/2014/main" id="{419A48BD-1435-CA43-A9FB-1CA92CBB02DC}"/>
              </a:ext>
            </a:extLst>
          </p:cNvPr>
          <p:cNvSpPr txBox="1"/>
          <p:nvPr/>
        </p:nvSpPr>
        <p:spPr>
          <a:xfrm>
            <a:off x="1141467" y="8319005"/>
            <a:ext cx="5230011" cy="566822"/>
          </a:xfrm>
          <a:prstGeom prst="rect">
            <a:avLst/>
          </a:prstGeom>
          <a:noFill/>
        </p:spPr>
        <p:txBody>
          <a:bodyPr wrap="square" rtlCol="0">
            <a:spAutoFit/>
          </a:bodyPr>
          <a:lstStyle/>
          <a:p>
            <a:pPr>
              <a:spcBef>
                <a:spcPts val="200"/>
              </a:spcBef>
              <a:spcAft>
                <a:spcPts val="200"/>
              </a:spcAft>
            </a:pPr>
            <a:r>
              <a:rPr kumimoji="1" lang="ja-JP" altLang="en-US" sz="1200" spc="100" dirty="0">
                <a:latin typeface="メイリオ" panose="020B0604030504040204" pitchFamily="50" charset="-128"/>
                <a:ea typeface="メイリオ" panose="020B0604030504040204" pitchFamily="50" charset="-128"/>
              </a:rPr>
              <a:t>「子育て世帯生活支援特別給付金</a:t>
            </a:r>
            <a:r>
              <a:rPr kumimoji="1" lang="en-US" altLang="ja-JP" sz="1200" spc="100" dirty="0">
                <a:latin typeface="メイリオ" panose="020B0604030504040204" pitchFamily="50" charset="-128"/>
                <a:ea typeface="メイリオ" panose="020B0604030504040204" pitchFamily="50" charset="-128"/>
              </a:rPr>
              <a:t>｣</a:t>
            </a:r>
            <a:r>
              <a:rPr kumimoji="1" lang="ja-JP" altLang="en-US" sz="1200" spc="100" dirty="0">
                <a:latin typeface="メイリオ" panose="020B0604030504040204" pitchFamily="50" charset="-128"/>
                <a:ea typeface="メイリオ" panose="020B0604030504040204" pitchFamily="50" charset="-128"/>
              </a:rPr>
              <a:t>の</a:t>
            </a:r>
            <a:endParaRPr kumimoji="1" lang="en-US" altLang="ja-JP" sz="1200" spc="100" dirty="0">
              <a:latin typeface="メイリオ" panose="020B0604030504040204" pitchFamily="50" charset="-128"/>
              <a:ea typeface="メイリオ" panose="020B0604030504040204" pitchFamily="50" charset="-128"/>
            </a:endParaRPr>
          </a:p>
          <a:p>
            <a:pPr algn="dist">
              <a:spcBef>
                <a:spcPts val="200"/>
              </a:spcBef>
              <a:spcAft>
                <a:spcPts val="200"/>
              </a:spcAft>
            </a:pPr>
            <a:r>
              <a:rPr kumimoji="1" lang="ja-JP" altLang="en-US" sz="1550" b="1" dirty="0">
                <a:solidFill>
                  <a:srgbClr val="FF0000"/>
                </a:solidFill>
                <a:latin typeface="メイリオ" panose="020B0604030504040204" pitchFamily="50" charset="-128"/>
                <a:ea typeface="メイリオ" panose="020B0604030504040204" pitchFamily="50" charset="-128"/>
              </a:rPr>
              <a:t>“振り込め詐欺</a:t>
            </a:r>
            <a:r>
              <a:rPr kumimoji="1" lang="ja-JP" altLang="en-US" sz="1550" b="1" spc="-150" dirty="0">
                <a:solidFill>
                  <a:srgbClr val="FF0000"/>
                </a:solidFill>
                <a:latin typeface="メイリオ" panose="020B0604030504040204" pitchFamily="50" charset="-128"/>
                <a:ea typeface="メイリオ" panose="020B0604030504040204" pitchFamily="50" charset="-128"/>
              </a:rPr>
              <a:t>”</a:t>
            </a:r>
            <a:r>
              <a:rPr kumimoji="1" lang="ja-JP" altLang="en-US" sz="1550" b="1" spc="-300" dirty="0">
                <a:solidFill>
                  <a:srgbClr val="FF0000"/>
                </a:solidFill>
                <a:latin typeface="メイリオ" panose="020B0604030504040204" pitchFamily="50" charset="-128"/>
                <a:ea typeface="メイリオ" panose="020B0604030504040204" pitchFamily="50" charset="-128"/>
              </a:rPr>
              <a:t>や</a:t>
            </a:r>
            <a:r>
              <a:rPr kumimoji="1" lang="ja-JP" altLang="en-US" sz="1550" b="1" spc="-150" dirty="0">
                <a:solidFill>
                  <a:srgbClr val="FF0000"/>
                </a:solidFill>
                <a:latin typeface="メイリオ" panose="020B0604030504040204" pitchFamily="50" charset="-128"/>
                <a:ea typeface="メイリオ" panose="020B0604030504040204" pitchFamily="50" charset="-128"/>
              </a:rPr>
              <a:t>“</a:t>
            </a:r>
            <a:r>
              <a:rPr kumimoji="1" lang="ja-JP" altLang="en-US" sz="1550" b="1" dirty="0">
                <a:solidFill>
                  <a:srgbClr val="FF0000"/>
                </a:solidFill>
                <a:latin typeface="メイリオ" panose="020B0604030504040204" pitchFamily="50" charset="-128"/>
                <a:ea typeface="メイリオ" panose="020B0604030504040204" pitchFamily="50" charset="-128"/>
              </a:rPr>
              <a:t>個人情報の詐取</a:t>
            </a:r>
            <a:r>
              <a:rPr kumimoji="1" lang="ja-JP" altLang="en-US" sz="1550" b="1" spc="-300" dirty="0">
                <a:solidFill>
                  <a:srgbClr val="FF0000"/>
                </a:solidFill>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にご注意ください。</a:t>
            </a:r>
          </a:p>
        </p:txBody>
      </p:sp>
      <p:sp>
        <p:nvSpPr>
          <p:cNvPr id="68" name="テキスト ボックス 67">
            <a:extLst>
              <a:ext uri="{FF2B5EF4-FFF2-40B4-BE49-F238E27FC236}">
                <a16:creationId xmlns:a16="http://schemas.microsoft.com/office/drawing/2014/main" id="{35E46EF6-3E8D-4940-A51C-52142743EC85}"/>
              </a:ext>
            </a:extLst>
          </p:cNvPr>
          <p:cNvSpPr txBox="1"/>
          <p:nvPr/>
        </p:nvSpPr>
        <p:spPr>
          <a:xfrm>
            <a:off x="585606" y="5807587"/>
            <a:ext cx="5883184" cy="566822"/>
          </a:xfrm>
          <a:prstGeom prst="rect">
            <a:avLst/>
          </a:prstGeom>
          <a:noFill/>
        </p:spPr>
        <p:txBody>
          <a:bodyPr wrap="square" rtlCol="0">
            <a:spAutoFit/>
          </a:bodyPr>
          <a:lstStyle/>
          <a:p>
            <a:pPr>
              <a:spcBef>
                <a:spcPts val="100"/>
              </a:spcBef>
            </a:pPr>
            <a:r>
              <a:rPr kumimoji="1" lang="ja-JP" altLang="en-US" sz="1500" dirty="0">
                <a:latin typeface="メイリオ" panose="020B0604030504040204" pitchFamily="50" charset="-128"/>
                <a:ea typeface="メイリオ" panose="020B0604030504040204" pitchFamily="50" charset="-128"/>
              </a:rPr>
              <a:t>▶ 給付金の支給要件に該当する方に対して</a:t>
            </a:r>
            <a:r>
              <a:rPr kumimoji="1" lang="en-US" altLang="ja-JP" sz="1500" dirty="0">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申請内容を確認して</a:t>
            </a:r>
            <a:endParaRPr kumimoji="1" lang="en-US" altLang="ja-JP" sz="1500" dirty="0">
              <a:latin typeface="メイリオ" panose="020B0604030504040204" pitchFamily="50" charset="-128"/>
              <a:ea typeface="メイリオ" panose="020B0604030504040204" pitchFamily="50" charset="-128"/>
            </a:endParaRPr>
          </a:p>
          <a:p>
            <a:pPr>
              <a:spcBef>
                <a:spcPts val="100"/>
              </a:spcBef>
            </a:pPr>
            <a:r>
              <a:rPr kumimoji="1" lang="ja-JP" altLang="en-US" sz="1500" dirty="0">
                <a:latin typeface="メイリオ" panose="020B0604030504040204" pitchFamily="50" charset="-128"/>
                <a:ea typeface="メイリオ" panose="020B0604030504040204" pitchFamily="50" charset="-128"/>
              </a:rPr>
              <a:t>　</a:t>
            </a:r>
            <a:r>
              <a:rPr lang="ja-JP" altLang="en-US" sz="1500" dirty="0">
                <a:latin typeface="メイリオ" panose="020B0604030504040204" pitchFamily="50" charset="-128"/>
                <a:ea typeface="メイリオ" panose="020B0604030504040204" pitchFamily="50" charset="-128"/>
              </a:rPr>
              <a:t> </a:t>
            </a:r>
            <a:r>
              <a:rPr kumimoji="1" lang="ja-JP" altLang="en-US" sz="1500" dirty="0">
                <a:latin typeface="メイリオ" panose="020B0604030504040204" pitchFamily="50" charset="-128"/>
                <a:ea typeface="メイリオ" panose="020B0604030504040204" pitchFamily="50" charset="-128"/>
              </a:rPr>
              <a:t>指定口座に振り込みます。</a:t>
            </a:r>
            <a:endParaRPr kumimoji="1" lang="en-US" altLang="ja-JP" sz="1500" dirty="0">
              <a:latin typeface="メイリオ" panose="020B0604030504040204" pitchFamily="50" charset="-128"/>
              <a:ea typeface="メイリオ" panose="020B0604030504040204" pitchFamily="50" charset="-128"/>
            </a:endParaRPr>
          </a:p>
        </p:txBody>
      </p:sp>
      <p:sp>
        <p:nvSpPr>
          <p:cNvPr id="69" name="テキスト ボックス 68">
            <a:extLst>
              <a:ext uri="{FF2B5EF4-FFF2-40B4-BE49-F238E27FC236}">
                <a16:creationId xmlns:a16="http://schemas.microsoft.com/office/drawing/2014/main" id="{626C9A90-D7F9-5240-88BC-DD0B26156817}"/>
              </a:ext>
            </a:extLst>
          </p:cNvPr>
          <p:cNvSpPr txBox="1"/>
          <p:nvPr/>
        </p:nvSpPr>
        <p:spPr>
          <a:xfrm>
            <a:off x="585606" y="5204831"/>
            <a:ext cx="5883184" cy="584775"/>
          </a:xfrm>
          <a:prstGeom prst="rect">
            <a:avLst/>
          </a:prstGeom>
          <a:noFill/>
        </p:spPr>
        <p:txBody>
          <a:bodyPr wrap="square" rtlCol="0">
            <a:spAutoFit/>
          </a:bodyPr>
          <a:lstStyle/>
          <a:p>
            <a:pPr>
              <a:spcBef>
                <a:spcPts val="100"/>
              </a:spcBef>
            </a:pPr>
            <a:r>
              <a:rPr kumimoji="1" lang="ja-JP" altLang="en-US" sz="1500" dirty="0">
                <a:latin typeface="メイリオ" panose="020B0604030504040204" pitchFamily="50" charset="-128"/>
                <a:ea typeface="メイリオ" panose="020B0604030504040204" pitchFamily="50" charset="-128"/>
              </a:rPr>
              <a:t>▶ 申請書に振込先口座などを記入して</a:t>
            </a:r>
            <a:r>
              <a:rPr kumimoji="1" lang="en-US" altLang="ja-JP" sz="1500" dirty="0">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必要書類とともに</a:t>
            </a:r>
            <a:r>
              <a:rPr lang="ja-JP" altLang="en-US" sz="1500" dirty="0">
                <a:latin typeface="メイリオ" panose="020B0604030504040204" pitchFamily="50" charset="-128"/>
                <a:ea typeface="メイリオ" panose="020B0604030504040204" pitchFamily="50" charset="-128"/>
              </a:rPr>
              <a:t>木島平</a:t>
            </a:r>
            <a:r>
              <a:rPr kumimoji="1" lang="ja-JP" altLang="en-US" sz="1500" dirty="0">
                <a:latin typeface="メイリオ" panose="020B0604030504040204" pitchFamily="50" charset="-128"/>
                <a:ea typeface="メイリオ" panose="020B0604030504040204" pitchFamily="50" charset="-128"/>
              </a:rPr>
              <a:t>村　　　　　　　　　の</a:t>
            </a:r>
            <a:r>
              <a:rPr kumimoji="1" lang="ja-JP" altLang="en-US" sz="1700" b="1" dirty="0">
                <a:latin typeface="メイリオ" panose="020B0604030504040204" pitchFamily="50" charset="-128"/>
                <a:ea typeface="メイリオ" panose="020B0604030504040204" pitchFamily="50" charset="-128"/>
              </a:rPr>
              <a:t>窓口に直接</a:t>
            </a:r>
            <a:r>
              <a:rPr kumimoji="1" lang="en-US" altLang="ja-JP" sz="1500" dirty="0">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または</a:t>
            </a:r>
            <a:r>
              <a:rPr kumimoji="1" lang="ja-JP" altLang="en-US" sz="1700" b="1" dirty="0">
                <a:latin typeface="メイリオ" panose="020B0604030504040204" pitchFamily="50" charset="-128"/>
                <a:ea typeface="メイリオ" panose="020B0604030504040204" pitchFamily="50" charset="-128"/>
              </a:rPr>
              <a:t>郵送</a:t>
            </a:r>
            <a:r>
              <a:rPr kumimoji="1" lang="ja-JP" altLang="en-US" sz="1500" dirty="0">
                <a:latin typeface="メイリオ" panose="020B0604030504040204" pitchFamily="50" charset="-128"/>
                <a:ea typeface="メイリオ" panose="020B0604030504040204" pitchFamily="50" charset="-128"/>
              </a:rPr>
              <a:t>でご提出ください。</a:t>
            </a:r>
          </a:p>
        </p:txBody>
      </p:sp>
      <p:sp>
        <p:nvSpPr>
          <p:cNvPr id="70" name="テキスト ボックス 69">
            <a:extLst>
              <a:ext uri="{FF2B5EF4-FFF2-40B4-BE49-F238E27FC236}">
                <a16:creationId xmlns:a16="http://schemas.microsoft.com/office/drawing/2014/main" id="{46044AFE-BCD9-024D-BCA4-F445D31BA7B4}"/>
              </a:ext>
            </a:extLst>
          </p:cNvPr>
          <p:cNvSpPr txBox="1"/>
          <p:nvPr/>
        </p:nvSpPr>
        <p:spPr>
          <a:xfrm>
            <a:off x="610004" y="1973490"/>
            <a:ext cx="5819805" cy="1069524"/>
          </a:xfrm>
          <a:prstGeom prst="rect">
            <a:avLst/>
          </a:prstGeom>
          <a:noFill/>
        </p:spPr>
        <p:txBody>
          <a:bodyPr wrap="square" rtlCol="0">
            <a:spAutoFit/>
          </a:bodyPr>
          <a:lstStyle/>
          <a:p>
            <a:pPr>
              <a:spcBef>
                <a:spcPts val="50"/>
              </a:spcBef>
              <a:spcAft>
                <a:spcPts val="50"/>
              </a:spcAft>
            </a:pPr>
            <a:r>
              <a:rPr kumimoji="1" lang="ja-JP" altLang="en-US" sz="1500" dirty="0">
                <a:latin typeface="メイリオ" panose="020B0604030504040204" pitchFamily="50" charset="-128"/>
                <a:ea typeface="メイリオ" panose="020B0604030504040204" pitchFamily="50" charset="-128"/>
              </a:rPr>
              <a:t>▶</a:t>
            </a:r>
            <a:r>
              <a:rPr kumimoji="1" lang="en-US" altLang="ja-JP" sz="1500" dirty="0">
                <a:latin typeface="メイリオ" panose="020B0604030504040204" pitchFamily="50" charset="-128"/>
                <a:ea typeface="メイリオ" panose="020B0604030504040204" pitchFamily="50" charset="-128"/>
              </a:rPr>
              <a:t> </a:t>
            </a:r>
            <a:r>
              <a:rPr kumimoji="1" lang="ja-JP" altLang="en-US" sz="1450" spc="50" dirty="0">
                <a:latin typeface="メイリオ" panose="020B0604030504040204" pitchFamily="50" charset="-128"/>
                <a:ea typeface="メイリオ" panose="020B0604030504040204" pitchFamily="50" charset="-128"/>
              </a:rPr>
              <a:t>市区町村ごとに可能な限り速やかに</a:t>
            </a:r>
            <a:r>
              <a:rPr kumimoji="1" lang="en-US" altLang="ja-JP" sz="1450" spc="5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令和４年度中に実施した子 </a:t>
            </a:r>
            <a:endParaRPr kumimoji="1" lang="en-US" altLang="ja-JP" sz="1400" dirty="0">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400" dirty="0">
                <a:latin typeface="メイリオ" panose="020B0604030504040204" pitchFamily="50" charset="-128"/>
                <a:ea typeface="メイリオ" panose="020B0604030504040204" pitchFamily="50" charset="-128"/>
              </a:rPr>
              <a:t>　 育て世帯生活支援特別給付金を支給した口座（</a:t>
            </a:r>
            <a:r>
              <a:rPr kumimoji="1" lang="ja-JP" altLang="en-US" sz="1450" spc="50" dirty="0">
                <a:latin typeface="メイリオ" panose="020B0604030504040204" pitchFamily="50" charset="-128"/>
                <a:ea typeface="メイリオ" panose="020B0604030504040204" pitchFamily="50" charset="-128"/>
              </a:rPr>
              <a:t>令</a:t>
            </a:r>
            <a:r>
              <a:rPr kumimoji="1" lang="ja-JP" altLang="en-US" sz="1450" spc="-150" dirty="0">
                <a:latin typeface="メイリオ" panose="020B0604030504040204" pitchFamily="50" charset="-128"/>
                <a:ea typeface="メイリオ" panose="020B0604030504040204" pitchFamily="50" charset="-128"/>
              </a:rPr>
              <a:t>和４年４</a:t>
            </a:r>
            <a:r>
              <a:rPr kumimoji="1" lang="ja-JP" altLang="en-US" sz="1450" spc="50" dirty="0">
                <a:latin typeface="メイリオ" panose="020B0604030504040204" pitchFamily="50" charset="-128"/>
                <a:ea typeface="メイリオ" panose="020B0604030504040204" pitchFamily="50" charset="-128"/>
              </a:rPr>
              <a:t>月分</a:t>
            </a:r>
            <a:endParaRPr kumimoji="1" lang="en-US" altLang="ja-JP" sz="1450" spc="50" dirty="0">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450" spc="50" dirty="0">
                <a:latin typeface="メイリオ" panose="020B0604030504040204" pitchFamily="50" charset="-128"/>
                <a:ea typeface="メイリオ" panose="020B0604030504040204" pitchFamily="50" charset="-128"/>
              </a:rPr>
              <a:t>　 の児童手当または特別児童扶養手当を支給していた口座等）に</a:t>
            </a:r>
            <a:endParaRPr kumimoji="1" lang="en-US" altLang="ja-JP" sz="1450" spc="50" dirty="0">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450" spc="50" dirty="0">
                <a:latin typeface="メイリオ" panose="020B0604030504040204" pitchFamily="50" charset="-128"/>
                <a:ea typeface="メイリオ" panose="020B0604030504040204" pitchFamily="50" charset="-128"/>
              </a:rPr>
              <a:t>　 振り込みます。</a:t>
            </a:r>
          </a:p>
        </p:txBody>
      </p:sp>
      <p:grpSp>
        <p:nvGrpSpPr>
          <p:cNvPr id="4" name="グループ化 3"/>
          <p:cNvGrpSpPr/>
          <p:nvPr/>
        </p:nvGrpSpPr>
        <p:grpSpPr>
          <a:xfrm>
            <a:off x="615792" y="8256254"/>
            <a:ext cx="514350" cy="646331"/>
            <a:chOff x="617325" y="8053664"/>
            <a:chExt cx="514350" cy="646331"/>
          </a:xfrm>
        </p:grpSpPr>
        <p:sp>
          <p:nvSpPr>
            <p:cNvPr id="2" name="楕円 1"/>
            <p:cNvSpPr/>
            <p:nvPr/>
          </p:nvSpPr>
          <p:spPr>
            <a:xfrm>
              <a:off x="617325" y="8107928"/>
              <a:ext cx="514350" cy="514350"/>
            </a:xfrm>
            <a:prstGeom prst="ellipse">
              <a:avLst/>
            </a:prstGeom>
            <a:solidFill>
              <a:srgbClr val="EE2F46"/>
            </a:solidFill>
            <a:ln>
              <a:solidFill>
                <a:srgbClr val="ED32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723132" y="8053664"/>
              <a:ext cx="245580" cy="646331"/>
            </a:xfrm>
            <a:prstGeom prst="rect">
              <a:avLst/>
            </a:prstGeom>
            <a:noFill/>
          </p:spPr>
          <p:txBody>
            <a:bodyPr wrap="square" rtlCol="0">
              <a:spAutoFit/>
            </a:bodyPr>
            <a:lstStyle/>
            <a:p>
              <a:r>
                <a:rPr kumimoji="1" lang="en-US" altLang="ja-JP" sz="3600" b="1" dirty="0">
                  <a:solidFill>
                    <a:schemeClr val="bg1"/>
                  </a:solidFill>
                  <a:latin typeface="Bernard MT Condensed" panose="02050806060905020404" pitchFamily="18" charset="0"/>
                </a:rPr>
                <a:t>!</a:t>
              </a:r>
              <a:endParaRPr kumimoji="1" lang="ja-JP" altLang="en-US" sz="3600" b="1" dirty="0">
                <a:solidFill>
                  <a:schemeClr val="bg1"/>
                </a:solidFill>
                <a:latin typeface="Bernard MT Condensed" panose="02050806060905020404" pitchFamily="18" charset="0"/>
              </a:endParaRPr>
            </a:p>
          </p:txBody>
        </p:sp>
      </p:grpSp>
      <p:sp>
        <p:nvSpPr>
          <p:cNvPr id="35" name="テキスト ボックス 34">
            <a:extLst>
              <a:ext uri="{FF2B5EF4-FFF2-40B4-BE49-F238E27FC236}">
                <a16:creationId xmlns:a16="http://schemas.microsoft.com/office/drawing/2014/main" id="{4CA37CDF-6D84-48CD-9BAD-377D62B0CA89}"/>
              </a:ext>
            </a:extLst>
          </p:cNvPr>
          <p:cNvSpPr txBox="1"/>
          <p:nvPr/>
        </p:nvSpPr>
        <p:spPr>
          <a:xfrm>
            <a:off x="571184" y="391363"/>
            <a:ext cx="2641792"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３</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給付金の支給手続き</a:t>
            </a:r>
          </a:p>
        </p:txBody>
      </p:sp>
      <p:sp>
        <p:nvSpPr>
          <p:cNvPr id="40" name="テキスト ボックス 39">
            <a:extLst>
              <a:ext uri="{FF2B5EF4-FFF2-40B4-BE49-F238E27FC236}">
                <a16:creationId xmlns:a16="http://schemas.microsoft.com/office/drawing/2014/main" id="{E3C42590-B7B2-4276-B11C-58FA71260E18}"/>
              </a:ext>
            </a:extLst>
          </p:cNvPr>
          <p:cNvSpPr txBox="1"/>
          <p:nvPr/>
        </p:nvSpPr>
        <p:spPr>
          <a:xfrm>
            <a:off x="260649" y="930683"/>
            <a:ext cx="6343014" cy="754053"/>
          </a:xfrm>
          <a:prstGeom prst="rect">
            <a:avLst/>
          </a:prstGeom>
          <a:noFill/>
        </p:spPr>
        <p:txBody>
          <a:bodyPr wrap="square" rtlCol="0">
            <a:spAutoFit/>
          </a:bodyPr>
          <a:lstStyle/>
          <a:p>
            <a:r>
              <a:rPr lang="en-US" altLang="ja-JP" sz="1500" b="1" spc="-150" dirty="0">
                <a:latin typeface="メイリオ" panose="020B0604030504040204" pitchFamily="50" charset="-128"/>
                <a:ea typeface="メイリオ" panose="020B0604030504040204" pitchFamily="50" charset="-128"/>
              </a:rPr>
              <a:t>Ⅰ</a:t>
            </a:r>
            <a:r>
              <a:rPr lang="ja-JP" altLang="en-US" sz="1500" b="1" spc="-150" dirty="0">
                <a:latin typeface="メイリオ" panose="020B0604030504040204" pitchFamily="50" charset="-128"/>
                <a:ea typeface="メイリオ" panose="020B0604030504040204" pitchFamily="50" charset="-128"/>
              </a:rPr>
              <a:t>．表面①に当てはまる、</a:t>
            </a:r>
            <a:r>
              <a:rPr kumimoji="1" lang="ja-JP" altLang="en-US" sz="1400" b="1" spc="-150" dirty="0">
                <a:latin typeface="メイリオ" panose="020B0604030504040204" pitchFamily="50" charset="-128"/>
                <a:ea typeface="メイリオ" panose="020B0604030504040204" pitchFamily="50" charset="-128"/>
              </a:rPr>
              <a:t>令和４年度「低所得の子育て世帯に対する子育て世帯生活支援特別給付金（ひとり親世帯以外の低所得の子育て世帯分）」の支給対象者であった方</a:t>
            </a:r>
            <a:r>
              <a:rPr lang="ja-JP" altLang="en-US" sz="1400" b="1" spc="-150" dirty="0">
                <a:latin typeface="メイリオ" panose="020B0604030504040204" pitchFamily="50" charset="-128"/>
                <a:ea typeface="メイリオ" panose="020B0604030504040204" pitchFamily="50" charset="-128"/>
              </a:rPr>
              <a:t>（既に、個別にご案内を通知しており、５月末頃の振込予定です。）</a:t>
            </a:r>
            <a:endParaRPr kumimoji="1" lang="ja-JP" altLang="en-US" sz="1500" b="1" spc="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723668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7C8D64-6A27-4A83-A960-E58845AB78A1}">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683158a2-9d06-4ce6-bd6b-0794883ee101"/>
    <ds:schemaRef ds:uri="http://purl.org/dc/terms/"/>
    <ds:schemaRef ds:uri="http://schemas.openxmlformats.org/package/2006/metadata/core-properties"/>
    <ds:schemaRef ds:uri="678a2489-fa4b-4df7-931e-168db4fd1dd7"/>
    <ds:schemaRef ds:uri="http://www.w3.org/XML/1998/namespace"/>
    <ds:schemaRef ds:uri="http://purl.org/dc/dcmitype/"/>
  </ds:schemaRefs>
</ds:datastoreItem>
</file>

<file path=customXml/itemProps2.xml><?xml version="1.0" encoding="utf-8"?>
<ds:datastoreItem xmlns:ds="http://schemas.openxmlformats.org/officeDocument/2006/customXml" ds:itemID="{15BC70FB-8236-4E87-B206-D3A02E0928A5}">
  <ds:schemaRefs>
    <ds:schemaRef ds:uri="http://schemas.microsoft.com/sharepoint/v3/contenttype/forms"/>
  </ds:schemaRefs>
</ds:datastoreItem>
</file>

<file path=customXml/itemProps3.xml><?xml version="1.0" encoding="utf-8"?>
<ds:datastoreItem xmlns:ds="http://schemas.openxmlformats.org/officeDocument/2006/customXml" ds:itemID="{A404A5EC-75AD-4087-AD50-EB9723CF72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696</Words>
  <Application>Microsoft Office PowerPoint</Application>
  <PresentationFormat>A4 210 x 297 mm</PresentationFormat>
  <Paragraphs>60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Arial</vt:lpstr>
      <vt:lpstr>Bernard MT Condensed</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4</cp:revision>
  <dcterms:created xsi:type="dcterms:W3CDTF">2023-03-29T17:14:34Z</dcterms:created>
  <dcterms:modified xsi:type="dcterms:W3CDTF">2023-05-15T23:45:51Z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